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92" r:id="rId2"/>
    <p:sldId id="301" r:id="rId3"/>
    <p:sldId id="297" r:id="rId4"/>
    <p:sldId id="311" r:id="rId5"/>
    <p:sldId id="312" r:id="rId6"/>
    <p:sldId id="313" r:id="rId7"/>
    <p:sldId id="316" r:id="rId8"/>
    <p:sldId id="303" r:id="rId9"/>
    <p:sldId id="304" r:id="rId10"/>
    <p:sldId id="305" r:id="rId11"/>
    <p:sldId id="317" r:id="rId12"/>
    <p:sldId id="318" r:id="rId13"/>
    <p:sldId id="309" r:id="rId14"/>
    <p:sldId id="307" r:id="rId15"/>
    <p:sldId id="308" r:id="rId16"/>
    <p:sldId id="314" r:id="rId17"/>
    <p:sldId id="315" r:id="rId18"/>
    <p:sldId id="319" r:id="rId19"/>
    <p:sldId id="320" r:id="rId20"/>
    <p:sldId id="310" r:id="rId21"/>
    <p:sldId id="321" r:id="rId22"/>
    <p:sldId id="327" r:id="rId23"/>
    <p:sldId id="322" r:id="rId24"/>
    <p:sldId id="323" r:id="rId25"/>
    <p:sldId id="324" r:id="rId26"/>
    <p:sldId id="328" r:id="rId27"/>
    <p:sldId id="306" r:id="rId28"/>
    <p:sldId id="326" r:id="rId29"/>
    <p:sldId id="298" r:id="rId30"/>
    <p:sldId id="281" r:id="rId3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079"/>
    <a:srgbClr val="171717"/>
    <a:srgbClr val="103EFF"/>
    <a:srgbClr val="FFC568"/>
    <a:srgbClr val="B66DB0"/>
    <a:srgbClr val="FF10B6"/>
    <a:srgbClr val="FFD110"/>
    <a:srgbClr val="6667AB"/>
    <a:srgbClr val="F3799E"/>
    <a:srgbClr val="F9F8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8AF0A3-8DB6-476C-8E77-1CEE9001F297}" v="76" dt="2022-08-04T10:23:27.511"/>
    <p1510:client id="{F7BBFBF8-117D-4207-9E80-F7399B82BE17}" v="5" dt="2022-08-04T17:23:22.0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16" autoAdjust="0"/>
    <p:restoredTop sz="89446" autoAdjust="0"/>
  </p:normalViewPr>
  <p:slideViewPr>
    <p:cSldViewPr snapToGrid="0">
      <p:cViewPr varScale="1">
        <p:scale>
          <a:sx n="125" d="100"/>
          <a:sy n="125" d="100"/>
        </p:scale>
        <p:origin x="2510"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16E19D-23BA-47D3-AFB6-A681E758F1A4}" type="doc">
      <dgm:prSet loTypeId="urn:microsoft.com/office/officeart/2005/8/layout/radial6" loCatId="cycle" qsTypeId="urn:microsoft.com/office/officeart/2005/8/quickstyle/simple2" qsCatId="simple" csTypeId="urn:microsoft.com/office/officeart/2005/8/colors/colorful1" csCatId="colorful" phldr="1"/>
      <dgm:spPr/>
      <dgm:t>
        <a:bodyPr/>
        <a:lstStyle/>
        <a:p>
          <a:endParaRPr lang="en-US"/>
        </a:p>
      </dgm:t>
    </dgm:pt>
    <dgm:pt modelId="{9D05815D-F4E3-4FC5-9D5C-61D4D3E77818}">
      <dgm:prSet phldrT="[Text]"/>
      <dgm:spPr/>
      <dgm:t>
        <a:bodyPr/>
        <a:lstStyle/>
        <a:p>
          <a:r>
            <a:rPr lang="en-US" dirty="0"/>
            <a:t>Common Pitfalls with Durable Functions</a:t>
          </a:r>
        </a:p>
      </dgm:t>
    </dgm:pt>
    <dgm:pt modelId="{D187E907-71C1-4234-9D3D-F148BB881C9D}" type="parTrans" cxnId="{AA78D1A1-4EB8-4B1D-9996-706F54648F70}">
      <dgm:prSet/>
      <dgm:spPr/>
      <dgm:t>
        <a:bodyPr/>
        <a:lstStyle/>
        <a:p>
          <a:endParaRPr lang="en-US"/>
        </a:p>
      </dgm:t>
    </dgm:pt>
    <dgm:pt modelId="{A860D950-9DCD-4B87-A042-C89672ECC783}" type="sibTrans" cxnId="{AA78D1A1-4EB8-4B1D-9996-706F54648F70}">
      <dgm:prSet/>
      <dgm:spPr/>
      <dgm:t>
        <a:bodyPr/>
        <a:lstStyle/>
        <a:p>
          <a:endParaRPr lang="en-US"/>
        </a:p>
      </dgm:t>
    </dgm:pt>
    <dgm:pt modelId="{8AB93929-F736-495A-83E5-46C821BF1681}">
      <dgm:prSet phldrT="[Text]"/>
      <dgm:spPr/>
      <dgm:t>
        <a:bodyPr/>
        <a:lstStyle/>
        <a:p>
          <a:r>
            <a:rPr lang="en-US" b="1" i="0" dirty="0"/>
            <a:t>Code constraints</a:t>
          </a:r>
          <a:endParaRPr lang="en-US" dirty="0"/>
        </a:p>
      </dgm:t>
    </dgm:pt>
    <dgm:pt modelId="{35E67142-7367-4B3F-BC55-344AEAF1AE02}" type="parTrans" cxnId="{E63BD371-E91B-4C0C-8352-D560A29F13F2}">
      <dgm:prSet/>
      <dgm:spPr/>
      <dgm:t>
        <a:bodyPr/>
        <a:lstStyle/>
        <a:p>
          <a:endParaRPr lang="en-US"/>
        </a:p>
      </dgm:t>
    </dgm:pt>
    <dgm:pt modelId="{3EB913C8-FF2F-4C97-AF23-237C65252B9E}" type="sibTrans" cxnId="{E63BD371-E91B-4C0C-8352-D560A29F13F2}">
      <dgm:prSet/>
      <dgm:spPr/>
      <dgm:t>
        <a:bodyPr/>
        <a:lstStyle/>
        <a:p>
          <a:endParaRPr lang="en-US"/>
        </a:p>
      </dgm:t>
    </dgm:pt>
    <dgm:pt modelId="{1D58DBDA-18BD-44F2-9F6C-96671B9C0661}">
      <dgm:prSet phldrT="[Text]"/>
      <dgm:spPr/>
      <dgm:t>
        <a:bodyPr/>
        <a:lstStyle/>
        <a:p>
          <a:r>
            <a:rPr lang="en-US" b="1" i="0" dirty="0"/>
            <a:t>Idempotency</a:t>
          </a:r>
          <a:endParaRPr lang="en-US" dirty="0"/>
        </a:p>
      </dgm:t>
    </dgm:pt>
    <dgm:pt modelId="{E4DB3804-A381-43A9-82BF-DBEBF9953E19}" type="parTrans" cxnId="{5AC34353-072A-491B-AD02-048AD907D328}">
      <dgm:prSet/>
      <dgm:spPr/>
      <dgm:t>
        <a:bodyPr/>
        <a:lstStyle/>
        <a:p>
          <a:endParaRPr lang="en-US"/>
        </a:p>
      </dgm:t>
    </dgm:pt>
    <dgm:pt modelId="{D2B5E833-1AB5-453A-9A6A-B3F771A0DD4F}" type="sibTrans" cxnId="{5AC34353-072A-491B-AD02-048AD907D328}">
      <dgm:prSet/>
      <dgm:spPr/>
      <dgm:t>
        <a:bodyPr/>
        <a:lstStyle/>
        <a:p>
          <a:endParaRPr lang="en-US"/>
        </a:p>
      </dgm:t>
    </dgm:pt>
    <dgm:pt modelId="{5E2AF6F7-EF85-4FA8-A3E0-551409B04F35}">
      <dgm:prSet phldrT="[Text]"/>
      <dgm:spPr/>
      <dgm:t>
        <a:bodyPr/>
        <a:lstStyle/>
        <a:p>
          <a:r>
            <a:rPr lang="en-US" b="1" i="0" dirty="0"/>
            <a:t>Versioning</a:t>
          </a:r>
          <a:endParaRPr lang="en-US" dirty="0"/>
        </a:p>
      </dgm:t>
    </dgm:pt>
    <dgm:pt modelId="{D3F2289D-ABEF-4E99-8EF4-E0CCBAE063A6}" type="parTrans" cxnId="{2EAAB1B9-FC6A-45B2-970E-87FF79C2A9B1}">
      <dgm:prSet/>
      <dgm:spPr/>
      <dgm:t>
        <a:bodyPr/>
        <a:lstStyle/>
        <a:p>
          <a:endParaRPr lang="en-US"/>
        </a:p>
      </dgm:t>
    </dgm:pt>
    <dgm:pt modelId="{2363BCF7-15F7-4383-ABA6-B4FF2C3657D6}" type="sibTrans" cxnId="{2EAAB1B9-FC6A-45B2-970E-87FF79C2A9B1}">
      <dgm:prSet/>
      <dgm:spPr/>
      <dgm:t>
        <a:bodyPr/>
        <a:lstStyle/>
        <a:p>
          <a:endParaRPr lang="en-US"/>
        </a:p>
      </dgm:t>
    </dgm:pt>
    <dgm:pt modelId="{5A1EC406-84F6-4785-82D3-A52DE0AF9059}">
      <dgm:prSet phldrT="[Text]"/>
      <dgm:spPr/>
      <dgm:t>
        <a:bodyPr/>
        <a:lstStyle/>
        <a:p>
          <a:r>
            <a:rPr lang="en-US" b="1" i="0" dirty="0"/>
            <a:t>Payload sizes</a:t>
          </a:r>
          <a:endParaRPr lang="en-US" dirty="0"/>
        </a:p>
      </dgm:t>
    </dgm:pt>
    <dgm:pt modelId="{D153A52F-9A45-4633-A52C-C841C6536FD7}" type="parTrans" cxnId="{D752E130-A0F0-4C38-A911-1B464949E6E4}">
      <dgm:prSet/>
      <dgm:spPr/>
      <dgm:t>
        <a:bodyPr/>
        <a:lstStyle/>
        <a:p>
          <a:endParaRPr lang="en-US"/>
        </a:p>
      </dgm:t>
    </dgm:pt>
    <dgm:pt modelId="{72B0B052-ECDA-42C7-826C-78F6BFAA92EB}" type="sibTrans" cxnId="{D752E130-A0F0-4C38-A911-1B464949E6E4}">
      <dgm:prSet/>
      <dgm:spPr/>
      <dgm:t>
        <a:bodyPr/>
        <a:lstStyle/>
        <a:p>
          <a:endParaRPr lang="en-US"/>
        </a:p>
      </dgm:t>
    </dgm:pt>
    <dgm:pt modelId="{1C4F82B3-3BFA-45DC-BF07-62529131E680}">
      <dgm:prSet phldrT="[Text]"/>
      <dgm:spPr/>
      <dgm:t>
        <a:bodyPr/>
        <a:lstStyle/>
        <a:p>
          <a:r>
            <a:rPr lang="en-US" b="1" i="0"/>
            <a:t>History log sizes</a:t>
          </a:r>
          <a:endParaRPr lang="en-US" dirty="0"/>
        </a:p>
      </dgm:t>
    </dgm:pt>
    <dgm:pt modelId="{20653161-73CB-4407-BA04-AE2365639003}" type="parTrans" cxnId="{BE43655B-792E-4D35-9B22-C23ECF04DA8E}">
      <dgm:prSet/>
      <dgm:spPr/>
      <dgm:t>
        <a:bodyPr/>
        <a:lstStyle/>
        <a:p>
          <a:endParaRPr lang="en-US"/>
        </a:p>
      </dgm:t>
    </dgm:pt>
    <dgm:pt modelId="{6D2E8E3E-07F4-42A4-BFD3-3A9F3719101C}" type="sibTrans" cxnId="{BE43655B-792E-4D35-9B22-C23ECF04DA8E}">
      <dgm:prSet/>
      <dgm:spPr/>
      <dgm:t>
        <a:bodyPr/>
        <a:lstStyle/>
        <a:p>
          <a:endParaRPr lang="en-US"/>
        </a:p>
      </dgm:t>
    </dgm:pt>
    <dgm:pt modelId="{660BD61D-62C9-4692-A054-2AD41D791F6E}">
      <dgm:prSet phldrT="[Text]"/>
      <dgm:spPr>
        <a:solidFill>
          <a:srgbClr val="682079"/>
        </a:solidFill>
      </dgm:spPr>
      <dgm:t>
        <a:bodyPr/>
        <a:lstStyle/>
        <a:p>
          <a:r>
            <a:rPr lang="en-US" b="1" i="0" dirty="0"/>
            <a:t>Dead-lettering or poison-message handling</a:t>
          </a:r>
          <a:endParaRPr lang="en-US" dirty="0"/>
        </a:p>
      </dgm:t>
    </dgm:pt>
    <dgm:pt modelId="{297DA749-BA7C-41A1-8A21-FBFF73FB1BFB}" type="parTrans" cxnId="{EF56AE1A-B3C5-4E52-9EFB-DC2B0132B7A9}">
      <dgm:prSet/>
      <dgm:spPr/>
      <dgm:t>
        <a:bodyPr/>
        <a:lstStyle/>
        <a:p>
          <a:endParaRPr lang="en-US"/>
        </a:p>
      </dgm:t>
    </dgm:pt>
    <dgm:pt modelId="{31B62C5D-FCB4-4EBC-89D7-866F44253CEB}" type="sibTrans" cxnId="{EF56AE1A-B3C5-4E52-9EFB-DC2B0132B7A9}">
      <dgm:prSet/>
      <dgm:spPr>
        <a:solidFill>
          <a:srgbClr val="682079"/>
        </a:solidFill>
      </dgm:spPr>
      <dgm:t>
        <a:bodyPr/>
        <a:lstStyle/>
        <a:p>
          <a:endParaRPr lang="en-US"/>
        </a:p>
      </dgm:t>
    </dgm:pt>
    <dgm:pt modelId="{33F98BB0-EABD-47A6-A108-3A4CC53ED001}" type="pres">
      <dgm:prSet presAssocID="{4816E19D-23BA-47D3-AFB6-A681E758F1A4}" presName="Name0" presStyleCnt="0">
        <dgm:presLayoutVars>
          <dgm:chMax val="1"/>
          <dgm:dir/>
          <dgm:animLvl val="ctr"/>
          <dgm:resizeHandles val="exact"/>
        </dgm:presLayoutVars>
      </dgm:prSet>
      <dgm:spPr/>
    </dgm:pt>
    <dgm:pt modelId="{FE328503-FE09-44BA-8DE5-CAC7BD2E6D0A}" type="pres">
      <dgm:prSet presAssocID="{9D05815D-F4E3-4FC5-9D5C-61D4D3E77818}" presName="centerShape" presStyleLbl="node0" presStyleIdx="0" presStyleCnt="1"/>
      <dgm:spPr/>
    </dgm:pt>
    <dgm:pt modelId="{B8E30335-A5AA-42D3-9F43-5206BBB1A249}" type="pres">
      <dgm:prSet presAssocID="{8AB93929-F736-495A-83E5-46C821BF1681}" presName="node" presStyleLbl="node1" presStyleIdx="0" presStyleCnt="6">
        <dgm:presLayoutVars>
          <dgm:bulletEnabled val="1"/>
        </dgm:presLayoutVars>
      </dgm:prSet>
      <dgm:spPr/>
    </dgm:pt>
    <dgm:pt modelId="{AD2D3A2D-4BAF-40CF-B133-7E3290726D0E}" type="pres">
      <dgm:prSet presAssocID="{8AB93929-F736-495A-83E5-46C821BF1681}" presName="dummy" presStyleCnt="0"/>
      <dgm:spPr/>
    </dgm:pt>
    <dgm:pt modelId="{6C6FA342-B24D-4ECE-B2DD-83279FF82777}" type="pres">
      <dgm:prSet presAssocID="{3EB913C8-FF2F-4C97-AF23-237C65252B9E}" presName="sibTrans" presStyleLbl="sibTrans2D1" presStyleIdx="0" presStyleCnt="6"/>
      <dgm:spPr/>
    </dgm:pt>
    <dgm:pt modelId="{6F536A49-A783-4898-8866-F5AC3637A356}" type="pres">
      <dgm:prSet presAssocID="{1D58DBDA-18BD-44F2-9F6C-96671B9C0661}" presName="node" presStyleLbl="node1" presStyleIdx="1" presStyleCnt="6">
        <dgm:presLayoutVars>
          <dgm:bulletEnabled val="1"/>
        </dgm:presLayoutVars>
      </dgm:prSet>
      <dgm:spPr/>
    </dgm:pt>
    <dgm:pt modelId="{46A7D1ED-6272-400B-90B5-094429CB02E3}" type="pres">
      <dgm:prSet presAssocID="{1D58DBDA-18BD-44F2-9F6C-96671B9C0661}" presName="dummy" presStyleCnt="0"/>
      <dgm:spPr/>
    </dgm:pt>
    <dgm:pt modelId="{9CC8762E-6119-4D93-A9A5-784EC6E87766}" type="pres">
      <dgm:prSet presAssocID="{D2B5E833-1AB5-453A-9A6A-B3F771A0DD4F}" presName="sibTrans" presStyleLbl="sibTrans2D1" presStyleIdx="1" presStyleCnt="6"/>
      <dgm:spPr/>
    </dgm:pt>
    <dgm:pt modelId="{00A40CFA-6DE9-4639-AD29-56980C1B89A3}" type="pres">
      <dgm:prSet presAssocID="{5E2AF6F7-EF85-4FA8-A3E0-551409B04F35}" presName="node" presStyleLbl="node1" presStyleIdx="2" presStyleCnt="6">
        <dgm:presLayoutVars>
          <dgm:bulletEnabled val="1"/>
        </dgm:presLayoutVars>
      </dgm:prSet>
      <dgm:spPr/>
    </dgm:pt>
    <dgm:pt modelId="{22CE9293-7563-42A8-BBD6-308BE75D6B33}" type="pres">
      <dgm:prSet presAssocID="{5E2AF6F7-EF85-4FA8-A3E0-551409B04F35}" presName="dummy" presStyleCnt="0"/>
      <dgm:spPr/>
    </dgm:pt>
    <dgm:pt modelId="{6F754E48-1F78-4F70-8BEC-9B8D90413FB2}" type="pres">
      <dgm:prSet presAssocID="{2363BCF7-15F7-4383-ABA6-B4FF2C3657D6}" presName="sibTrans" presStyleLbl="sibTrans2D1" presStyleIdx="2" presStyleCnt="6"/>
      <dgm:spPr/>
    </dgm:pt>
    <dgm:pt modelId="{53BD21FF-3C1D-4BE0-9C53-F6D305D6D5B3}" type="pres">
      <dgm:prSet presAssocID="{5A1EC406-84F6-4785-82D3-A52DE0AF9059}" presName="node" presStyleLbl="node1" presStyleIdx="3" presStyleCnt="6">
        <dgm:presLayoutVars>
          <dgm:bulletEnabled val="1"/>
        </dgm:presLayoutVars>
      </dgm:prSet>
      <dgm:spPr/>
    </dgm:pt>
    <dgm:pt modelId="{ED2D1287-9B99-4554-8528-B115B6EC7371}" type="pres">
      <dgm:prSet presAssocID="{5A1EC406-84F6-4785-82D3-A52DE0AF9059}" presName="dummy" presStyleCnt="0"/>
      <dgm:spPr/>
    </dgm:pt>
    <dgm:pt modelId="{F3868FC6-9636-4A4C-A153-93029FBB9AD0}" type="pres">
      <dgm:prSet presAssocID="{72B0B052-ECDA-42C7-826C-78F6BFAA92EB}" presName="sibTrans" presStyleLbl="sibTrans2D1" presStyleIdx="3" presStyleCnt="6"/>
      <dgm:spPr/>
    </dgm:pt>
    <dgm:pt modelId="{75B8171A-5536-4A81-82BA-4C3EACC02D06}" type="pres">
      <dgm:prSet presAssocID="{1C4F82B3-3BFA-45DC-BF07-62529131E680}" presName="node" presStyleLbl="node1" presStyleIdx="4" presStyleCnt="6">
        <dgm:presLayoutVars>
          <dgm:bulletEnabled val="1"/>
        </dgm:presLayoutVars>
      </dgm:prSet>
      <dgm:spPr/>
    </dgm:pt>
    <dgm:pt modelId="{6FC7FA35-AC8F-4C31-9B47-60E68C567E71}" type="pres">
      <dgm:prSet presAssocID="{1C4F82B3-3BFA-45DC-BF07-62529131E680}" presName="dummy" presStyleCnt="0"/>
      <dgm:spPr/>
    </dgm:pt>
    <dgm:pt modelId="{46C46430-86C9-4197-AECD-BB0B57C7BC9F}" type="pres">
      <dgm:prSet presAssocID="{6D2E8E3E-07F4-42A4-BFD3-3A9F3719101C}" presName="sibTrans" presStyleLbl="sibTrans2D1" presStyleIdx="4" presStyleCnt="6"/>
      <dgm:spPr/>
    </dgm:pt>
    <dgm:pt modelId="{DB499950-1BE5-4137-9518-FD66486E7DD6}" type="pres">
      <dgm:prSet presAssocID="{660BD61D-62C9-4692-A054-2AD41D791F6E}" presName="node" presStyleLbl="node1" presStyleIdx="5" presStyleCnt="6">
        <dgm:presLayoutVars>
          <dgm:bulletEnabled val="1"/>
        </dgm:presLayoutVars>
      </dgm:prSet>
      <dgm:spPr/>
    </dgm:pt>
    <dgm:pt modelId="{B31AEDAA-69EC-4BEC-B14B-CCFCA8DF2284}" type="pres">
      <dgm:prSet presAssocID="{660BD61D-62C9-4692-A054-2AD41D791F6E}" presName="dummy" presStyleCnt="0"/>
      <dgm:spPr/>
    </dgm:pt>
    <dgm:pt modelId="{9FEE4BA7-78B9-4DF4-9A09-A7C0AC22751C}" type="pres">
      <dgm:prSet presAssocID="{31B62C5D-FCB4-4EBC-89D7-866F44253CEB}" presName="sibTrans" presStyleLbl="sibTrans2D1" presStyleIdx="5" presStyleCnt="6"/>
      <dgm:spPr/>
    </dgm:pt>
  </dgm:ptLst>
  <dgm:cxnLst>
    <dgm:cxn modelId="{D6881413-3F48-43F0-8DC9-9B3E41565BDC}" type="presOf" srcId="{9D05815D-F4E3-4FC5-9D5C-61D4D3E77818}" destId="{FE328503-FE09-44BA-8DE5-CAC7BD2E6D0A}" srcOrd="0" destOrd="0" presId="urn:microsoft.com/office/officeart/2005/8/layout/radial6"/>
    <dgm:cxn modelId="{EF56AE1A-B3C5-4E52-9EFB-DC2B0132B7A9}" srcId="{9D05815D-F4E3-4FC5-9D5C-61D4D3E77818}" destId="{660BD61D-62C9-4692-A054-2AD41D791F6E}" srcOrd="5" destOrd="0" parTransId="{297DA749-BA7C-41A1-8A21-FBFF73FB1BFB}" sibTransId="{31B62C5D-FCB4-4EBC-89D7-866F44253CEB}"/>
    <dgm:cxn modelId="{1E3D4826-D3C1-4F37-A7B5-6ADDDDAFDCBE}" type="presOf" srcId="{5A1EC406-84F6-4785-82D3-A52DE0AF9059}" destId="{53BD21FF-3C1D-4BE0-9C53-F6D305D6D5B3}" srcOrd="0" destOrd="0" presId="urn:microsoft.com/office/officeart/2005/8/layout/radial6"/>
    <dgm:cxn modelId="{D752E130-A0F0-4C38-A911-1B464949E6E4}" srcId="{9D05815D-F4E3-4FC5-9D5C-61D4D3E77818}" destId="{5A1EC406-84F6-4785-82D3-A52DE0AF9059}" srcOrd="3" destOrd="0" parTransId="{D153A52F-9A45-4633-A52C-C841C6536FD7}" sibTransId="{72B0B052-ECDA-42C7-826C-78F6BFAA92EB}"/>
    <dgm:cxn modelId="{A3AC9738-28BB-4749-856B-CD84EA197BAB}" type="presOf" srcId="{8AB93929-F736-495A-83E5-46C821BF1681}" destId="{B8E30335-A5AA-42D3-9F43-5206BBB1A249}" srcOrd="0" destOrd="0" presId="urn:microsoft.com/office/officeart/2005/8/layout/radial6"/>
    <dgm:cxn modelId="{BE43655B-792E-4D35-9B22-C23ECF04DA8E}" srcId="{9D05815D-F4E3-4FC5-9D5C-61D4D3E77818}" destId="{1C4F82B3-3BFA-45DC-BF07-62529131E680}" srcOrd="4" destOrd="0" parTransId="{20653161-73CB-4407-BA04-AE2365639003}" sibTransId="{6D2E8E3E-07F4-42A4-BFD3-3A9F3719101C}"/>
    <dgm:cxn modelId="{7589C161-6A87-4189-95AA-D66E99E5275D}" type="presOf" srcId="{31B62C5D-FCB4-4EBC-89D7-866F44253CEB}" destId="{9FEE4BA7-78B9-4DF4-9A09-A7C0AC22751C}" srcOrd="0" destOrd="0" presId="urn:microsoft.com/office/officeart/2005/8/layout/radial6"/>
    <dgm:cxn modelId="{98D7DB46-CD9C-4E9D-9126-8CB2746ED09C}" type="presOf" srcId="{D2B5E833-1AB5-453A-9A6A-B3F771A0DD4F}" destId="{9CC8762E-6119-4D93-A9A5-784EC6E87766}" srcOrd="0" destOrd="0" presId="urn:microsoft.com/office/officeart/2005/8/layout/radial6"/>
    <dgm:cxn modelId="{7B75B750-5277-4D75-BD53-F854676EF776}" type="presOf" srcId="{6D2E8E3E-07F4-42A4-BFD3-3A9F3719101C}" destId="{46C46430-86C9-4197-AECD-BB0B57C7BC9F}" srcOrd="0" destOrd="0" presId="urn:microsoft.com/office/officeart/2005/8/layout/radial6"/>
    <dgm:cxn modelId="{0560BC71-F13D-4129-9E0E-A10793FF38F0}" type="presOf" srcId="{5E2AF6F7-EF85-4FA8-A3E0-551409B04F35}" destId="{00A40CFA-6DE9-4639-AD29-56980C1B89A3}" srcOrd="0" destOrd="0" presId="urn:microsoft.com/office/officeart/2005/8/layout/radial6"/>
    <dgm:cxn modelId="{E63BD371-E91B-4C0C-8352-D560A29F13F2}" srcId="{9D05815D-F4E3-4FC5-9D5C-61D4D3E77818}" destId="{8AB93929-F736-495A-83E5-46C821BF1681}" srcOrd="0" destOrd="0" parTransId="{35E67142-7367-4B3F-BC55-344AEAF1AE02}" sibTransId="{3EB913C8-FF2F-4C97-AF23-237C65252B9E}"/>
    <dgm:cxn modelId="{5AC34353-072A-491B-AD02-048AD907D328}" srcId="{9D05815D-F4E3-4FC5-9D5C-61D4D3E77818}" destId="{1D58DBDA-18BD-44F2-9F6C-96671B9C0661}" srcOrd="1" destOrd="0" parTransId="{E4DB3804-A381-43A9-82BF-DBEBF9953E19}" sibTransId="{D2B5E833-1AB5-453A-9A6A-B3F771A0DD4F}"/>
    <dgm:cxn modelId="{AD025887-A524-4EB2-B263-D0C45EBE0E6B}" type="presOf" srcId="{1D58DBDA-18BD-44F2-9F6C-96671B9C0661}" destId="{6F536A49-A783-4898-8866-F5AC3637A356}" srcOrd="0" destOrd="0" presId="urn:microsoft.com/office/officeart/2005/8/layout/radial6"/>
    <dgm:cxn modelId="{1CAA5E9E-6646-438C-A465-E9DB1FFE20CC}" type="presOf" srcId="{2363BCF7-15F7-4383-ABA6-B4FF2C3657D6}" destId="{6F754E48-1F78-4F70-8BEC-9B8D90413FB2}" srcOrd="0" destOrd="0" presId="urn:microsoft.com/office/officeart/2005/8/layout/radial6"/>
    <dgm:cxn modelId="{AA78D1A1-4EB8-4B1D-9996-706F54648F70}" srcId="{4816E19D-23BA-47D3-AFB6-A681E758F1A4}" destId="{9D05815D-F4E3-4FC5-9D5C-61D4D3E77818}" srcOrd="0" destOrd="0" parTransId="{D187E907-71C1-4234-9D3D-F148BB881C9D}" sibTransId="{A860D950-9DCD-4B87-A042-C89672ECC783}"/>
    <dgm:cxn modelId="{2EAAB1B9-FC6A-45B2-970E-87FF79C2A9B1}" srcId="{9D05815D-F4E3-4FC5-9D5C-61D4D3E77818}" destId="{5E2AF6F7-EF85-4FA8-A3E0-551409B04F35}" srcOrd="2" destOrd="0" parTransId="{D3F2289D-ABEF-4E99-8EF4-E0CCBAE063A6}" sibTransId="{2363BCF7-15F7-4383-ABA6-B4FF2C3657D6}"/>
    <dgm:cxn modelId="{8C4775D4-2558-448F-A2DA-B8C785ED65D7}" type="presOf" srcId="{72B0B052-ECDA-42C7-826C-78F6BFAA92EB}" destId="{F3868FC6-9636-4A4C-A153-93029FBB9AD0}" srcOrd="0" destOrd="0" presId="urn:microsoft.com/office/officeart/2005/8/layout/radial6"/>
    <dgm:cxn modelId="{F5A210EE-C70C-4F0B-9DF5-88BBCC42CDA6}" type="presOf" srcId="{1C4F82B3-3BFA-45DC-BF07-62529131E680}" destId="{75B8171A-5536-4A81-82BA-4C3EACC02D06}" srcOrd="0" destOrd="0" presId="urn:microsoft.com/office/officeart/2005/8/layout/radial6"/>
    <dgm:cxn modelId="{181968F1-56F8-4501-A931-087EA1CDB273}" type="presOf" srcId="{3EB913C8-FF2F-4C97-AF23-237C65252B9E}" destId="{6C6FA342-B24D-4ECE-B2DD-83279FF82777}" srcOrd="0" destOrd="0" presId="urn:microsoft.com/office/officeart/2005/8/layout/radial6"/>
    <dgm:cxn modelId="{47CC20F6-F0FE-42F1-ACF7-C0D957794DF7}" type="presOf" srcId="{660BD61D-62C9-4692-A054-2AD41D791F6E}" destId="{DB499950-1BE5-4137-9518-FD66486E7DD6}" srcOrd="0" destOrd="0" presId="urn:microsoft.com/office/officeart/2005/8/layout/radial6"/>
    <dgm:cxn modelId="{31A616F8-3AA5-47A1-AD45-0835C3C47DBB}" type="presOf" srcId="{4816E19D-23BA-47D3-AFB6-A681E758F1A4}" destId="{33F98BB0-EABD-47A6-A108-3A4CC53ED001}" srcOrd="0" destOrd="0" presId="urn:microsoft.com/office/officeart/2005/8/layout/radial6"/>
    <dgm:cxn modelId="{52EC489E-3D6A-4EAE-B51D-E12A9C8F948C}" type="presParOf" srcId="{33F98BB0-EABD-47A6-A108-3A4CC53ED001}" destId="{FE328503-FE09-44BA-8DE5-CAC7BD2E6D0A}" srcOrd="0" destOrd="0" presId="urn:microsoft.com/office/officeart/2005/8/layout/radial6"/>
    <dgm:cxn modelId="{E2E47926-0495-41CD-810F-AE2B16FB1096}" type="presParOf" srcId="{33F98BB0-EABD-47A6-A108-3A4CC53ED001}" destId="{B8E30335-A5AA-42D3-9F43-5206BBB1A249}" srcOrd="1" destOrd="0" presId="urn:microsoft.com/office/officeart/2005/8/layout/radial6"/>
    <dgm:cxn modelId="{7C3A5CC6-C6C6-4213-A940-7E7E06026E82}" type="presParOf" srcId="{33F98BB0-EABD-47A6-A108-3A4CC53ED001}" destId="{AD2D3A2D-4BAF-40CF-B133-7E3290726D0E}" srcOrd="2" destOrd="0" presId="urn:microsoft.com/office/officeart/2005/8/layout/radial6"/>
    <dgm:cxn modelId="{EAEEF700-63DE-408F-AE2A-72A29DD06996}" type="presParOf" srcId="{33F98BB0-EABD-47A6-A108-3A4CC53ED001}" destId="{6C6FA342-B24D-4ECE-B2DD-83279FF82777}" srcOrd="3" destOrd="0" presId="urn:microsoft.com/office/officeart/2005/8/layout/radial6"/>
    <dgm:cxn modelId="{7AF009F9-D727-46B2-8A42-103F5303AA72}" type="presParOf" srcId="{33F98BB0-EABD-47A6-A108-3A4CC53ED001}" destId="{6F536A49-A783-4898-8866-F5AC3637A356}" srcOrd="4" destOrd="0" presId="urn:microsoft.com/office/officeart/2005/8/layout/radial6"/>
    <dgm:cxn modelId="{2815D51D-1EFC-41D0-BE6B-5FDF6E06BAB0}" type="presParOf" srcId="{33F98BB0-EABD-47A6-A108-3A4CC53ED001}" destId="{46A7D1ED-6272-400B-90B5-094429CB02E3}" srcOrd="5" destOrd="0" presId="urn:microsoft.com/office/officeart/2005/8/layout/radial6"/>
    <dgm:cxn modelId="{08115B1A-BF31-4B68-A559-FDC76DF9671F}" type="presParOf" srcId="{33F98BB0-EABD-47A6-A108-3A4CC53ED001}" destId="{9CC8762E-6119-4D93-A9A5-784EC6E87766}" srcOrd="6" destOrd="0" presId="urn:microsoft.com/office/officeart/2005/8/layout/radial6"/>
    <dgm:cxn modelId="{9C0106DB-C1B4-4F36-BC17-8EBEE32F6C2D}" type="presParOf" srcId="{33F98BB0-EABD-47A6-A108-3A4CC53ED001}" destId="{00A40CFA-6DE9-4639-AD29-56980C1B89A3}" srcOrd="7" destOrd="0" presId="urn:microsoft.com/office/officeart/2005/8/layout/radial6"/>
    <dgm:cxn modelId="{66B2A680-387B-4F03-ABDE-8AD7E1CF5586}" type="presParOf" srcId="{33F98BB0-EABD-47A6-A108-3A4CC53ED001}" destId="{22CE9293-7563-42A8-BBD6-308BE75D6B33}" srcOrd="8" destOrd="0" presId="urn:microsoft.com/office/officeart/2005/8/layout/radial6"/>
    <dgm:cxn modelId="{B2611DF7-EBBD-4CB0-AF30-4E7298BEB34C}" type="presParOf" srcId="{33F98BB0-EABD-47A6-A108-3A4CC53ED001}" destId="{6F754E48-1F78-4F70-8BEC-9B8D90413FB2}" srcOrd="9" destOrd="0" presId="urn:microsoft.com/office/officeart/2005/8/layout/radial6"/>
    <dgm:cxn modelId="{0FE4FE84-87FE-4CCB-8F38-9EDD80BA73E4}" type="presParOf" srcId="{33F98BB0-EABD-47A6-A108-3A4CC53ED001}" destId="{53BD21FF-3C1D-4BE0-9C53-F6D305D6D5B3}" srcOrd="10" destOrd="0" presId="urn:microsoft.com/office/officeart/2005/8/layout/radial6"/>
    <dgm:cxn modelId="{A86FB404-BC5D-4FE2-BA51-CBD4466F52B3}" type="presParOf" srcId="{33F98BB0-EABD-47A6-A108-3A4CC53ED001}" destId="{ED2D1287-9B99-4554-8528-B115B6EC7371}" srcOrd="11" destOrd="0" presId="urn:microsoft.com/office/officeart/2005/8/layout/radial6"/>
    <dgm:cxn modelId="{35ADDE71-DB33-4044-8AF0-29F99F2929B0}" type="presParOf" srcId="{33F98BB0-EABD-47A6-A108-3A4CC53ED001}" destId="{F3868FC6-9636-4A4C-A153-93029FBB9AD0}" srcOrd="12" destOrd="0" presId="urn:microsoft.com/office/officeart/2005/8/layout/radial6"/>
    <dgm:cxn modelId="{1F920CEB-0E09-4640-9FA9-C68FD09752D6}" type="presParOf" srcId="{33F98BB0-EABD-47A6-A108-3A4CC53ED001}" destId="{75B8171A-5536-4A81-82BA-4C3EACC02D06}" srcOrd="13" destOrd="0" presId="urn:microsoft.com/office/officeart/2005/8/layout/radial6"/>
    <dgm:cxn modelId="{F7CBFD14-63A3-4336-9D04-3AB70FCEB80C}" type="presParOf" srcId="{33F98BB0-EABD-47A6-A108-3A4CC53ED001}" destId="{6FC7FA35-AC8F-4C31-9B47-60E68C567E71}" srcOrd="14" destOrd="0" presId="urn:microsoft.com/office/officeart/2005/8/layout/radial6"/>
    <dgm:cxn modelId="{1D39BF45-F44B-40E1-9AC9-A704957F7BC4}" type="presParOf" srcId="{33F98BB0-EABD-47A6-A108-3A4CC53ED001}" destId="{46C46430-86C9-4197-AECD-BB0B57C7BC9F}" srcOrd="15" destOrd="0" presId="urn:microsoft.com/office/officeart/2005/8/layout/radial6"/>
    <dgm:cxn modelId="{49735EBF-42FA-4E1C-A430-0D04A7BF97B4}" type="presParOf" srcId="{33F98BB0-EABD-47A6-A108-3A4CC53ED001}" destId="{DB499950-1BE5-4137-9518-FD66486E7DD6}" srcOrd="16" destOrd="0" presId="urn:microsoft.com/office/officeart/2005/8/layout/radial6"/>
    <dgm:cxn modelId="{DA608724-4BCE-4E49-9B11-52D13729EA09}" type="presParOf" srcId="{33F98BB0-EABD-47A6-A108-3A4CC53ED001}" destId="{B31AEDAA-69EC-4BEC-B14B-CCFCA8DF2284}" srcOrd="17" destOrd="0" presId="urn:microsoft.com/office/officeart/2005/8/layout/radial6"/>
    <dgm:cxn modelId="{01F49E09-2899-4EDC-91A3-D1BC3936361F}" type="presParOf" srcId="{33F98BB0-EABD-47A6-A108-3A4CC53ED001}" destId="{9FEE4BA7-78B9-4DF4-9A09-A7C0AC22751C}" srcOrd="18"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E4BA7-78B9-4DF4-9A09-A7C0AC22751C}">
      <dsp:nvSpPr>
        <dsp:cNvPr id="0" name=""/>
        <dsp:cNvSpPr/>
      </dsp:nvSpPr>
      <dsp:spPr>
        <a:xfrm>
          <a:off x="2112595" y="657683"/>
          <a:ext cx="4504281" cy="4504281"/>
        </a:xfrm>
        <a:prstGeom prst="blockArc">
          <a:avLst>
            <a:gd name="adj1" fmla="val 12600000"/>
            <a:gd name="adj2" fmla="val 16200000"/>
            <a:gd name="adj3" fmla="val 4521"/>
          </a:avLst>
        </a:prstGeom>
        <a:solidFill>
          <a:srgbClr val="682079"/>
        </a:solidFill>
        <a:ln>
          <a:noFill/>
        </a:ln>
        <a:effectLst/>
      </dsp:spPr>
      <dsp:style>
        <a:lnRef idx="0">
          <a:scrgbClr r="0" g="0" b="0"/>
        </a:lnRef>
        <a:fillRef idx="1">
          <a:scrgbClr r="0" g="0" b="0"/>
        </a:fillRef>
        <a:effectRef idx="1">
          <a:scrgbClr r="0" g="0" b="0"/>
        </a:effectRef>
        <a:fontRef idx="minor">
          <a:schemeClr val="lt1"/>
        </a:fontRef>
      </dsp:style>
    </dsp:sp>
    <dsp:sp modelId="{46C46430-86C9-4197-AECD-BB0B57C7BC9F}">
      <dsp:nvSpPr>
        <dsp:cNvPr id="0" name=""/>
        <dsp:cNvSpPr/>
      </dsp:nvSpPr>
      <dsp:spPr>
        <a:xfrm>
          <a:off x="2112595" y="657683"/>
          <a:ext cx="4504281" cy="4504281"/>
        </a:xfrm>
        <a:prstGeom prst="blockArc">
          <a:avLst>
            <a:gd name="adj1" fmla="val 9000000"/>
            <a:gd name="adj2" fmla="val 12600000"/>
            <a:gd name="adj3" fmla="val 4521"/>
          </a:avLst>
        </a:prstGeom>
        <a:solidFill>
          <a:schemeClr val="accent6">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3868FC6-9636-4A4C-A153-93029FBB9AD0}">
      <dsp:nvSpPr>
        <dsp:cNvPr id="0" name=""/>
        <dsp:cNvSpPr/>
      </dsp:nvSpPr>
      <dsp:spPr>
        <a:xfrm>
          <a:off x="2112595" y="657683"/>
          <a:ext cx="4504281" cy="4504281"/>
        </a:xfrm>
        <a:prstGeom prst="blockArc">
          <a:avLst>
            <a:gd name="adj1" fmla="val 5400000"/>
            <a:gd name="adj2" fmla="val 9000000"/>
            <a:gd name="adj3" fmla="val 4521"/>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6F754E48-1F78-4F70-8BEC-9B8D90413FB2}">
      <dsp:nvSpPr>
        <dsp:cNvPr id="0" name=""/>
        <dsp:cNvSpPr/>
      </dsp:nvSpPr>
      <dsp:spPr>
        <a:xfrm>
          <a:off x="2112595" y="657683"/>
          <a:ext cx="4504281" cy="4504281"/>
        </a:xfrm>
        <a:prstGeom prst="blockArc">
          <a:avLst>
            <a:gd name="adj1" fmla="val 1800000"/>
            <a:gd name="adj2" fmla="val 5400000"/>
            <a:gd name="adj3" fmla="val 4521"/>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9CC8762E-6119-4D93-A9A5-784EC6E87766}">
      <dsp:nvSpPr>
        <dsp:cNvPr id="0" name=""/>
        <dsp:cNvSpPr/>
      </dsp:nvSpPr>
      <dsp:spPr>
        <a:xfrm>
          <a:off x="2112595" y="657683"/>
          <a:ext cx="4504281" cy="4504281"/>
        </a:xfrm>
        <a:prstGeom prst="blockArc">
          <a:avLst>
            <a:gd name="adj1" fmla="val 19800000"/>
            <a:gd name="adj2" fmla="val 1800000"/>
            <a:gd name="adj3" fmla="val 4521"/>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6C6FA342-B24D-4ECE-B2DD-83279FF82777}">
      <dsp:nvSpPr>
        <dsp:cNvPr id="0" name=""/>
        <dsp:cNvSpPr/>
      </dsp:nvSpPr>
      <dsp:spPr>
        <a:xfrm>
          <a:off x="2112595" y="657683"/>
          <a:ext cx="4504281" cy="4504281"/>
        </a:xfrm>
        <a:prstGeom prst="blockArc">
          <a:avLst>
            <a:gd name="adj1" fmla="val 16200000"/>
            <a:gd name="adj2" fmla="val 19800000"/>
            <a:gd name="adj3" fmla="val 4521"/>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E328503-FE09-44BA-8DE5-CAC7BD2E6D0A}">
      <dsp:nvSpPr>
        <dsp:cNvPr id="0" name=""/>
        <dsp:cNvSpPr/>
      </dsp:nvSpPr>
      <dsp:spPr>
        <a:xfrm>
          <a:off x="3354538" y="1899626"/>
          <a:ext cx="2020395" cy="20203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Common Pitfalls with Durable Functions</a:t>
          </a:r>
        </a:p>
      </dsp:txBody>
      <dsp:txXfrm>
        <a:off x="3650418" y="2195506"/>
        <a:ext cx="1428635" cy="1428635"/>
      </dsp:txXfrm>
    </dsp:sp>
    <dsp:sp modelId="{B8E30335-A5AA-42D3-9F43-5206BBB1A249}">
      <dsp:nvSpPr>
        <dsp:cNvPr id="0" name=""/>
        <dsp:cNvSpPr/>
      </dsp:nvSpPr>
      <dsp:spPr>
        <a:xfrm>
          <a:off x="3657597" y="1459"/>
          <a:ext cx="1414276" cy="141427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dirty="0"/>
            <a:t>Code constraints</a:t>
          </a:r>
          <a:endParaRPr lang="en-US" sz="1300" kern="1200" dirty="0"/>
        </a:p>
      </dsp:txBody>
      <dsp:txXfrm>
        <a:off x="3864713" y="208575"/>
        <a:ext cx="1000044" cy="1000044"/>
      </dsp:txXfrm>
    </dsp:sp>
    <dsp:sp modelId="{6F536A49-A783-4898-8866-F5AC3637A356}">
      <dsp:nvSpPr>
        <dsp:cNvPr id="0" name=""/>
        <dsp:cNvSpPr/>
      </dsp:nvSpPr>
      <dsp:spPr>
        <a:xfrm>
          <a:off x="5563916" y="1102072"/>
          <a:ext cx="1414276" cy="141427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dirty="0"/>
            <a:t>Idempotency</a:t>
          </a:r>
          <a:endParaRPr lang="en-US" sz="1300" kern="1200" dirty="0"/>
        </a:p>
      </dsp:txBody>
      <dsp:txXfrm>
        <a:off x="5771032" y="1309188"/>
        <a:ext cx="1000044" cy="1000044"/>
      </dsp:txXfrm>
    </dsp:sp>
    <dsp:sp modelId="{00A40CFA-6DE9-4639-AD29-56980C1B89A3}">
      <dsp:nvSpPr>
        <dsp:cNvPr id="0" name=""/>
        <dsp:cNvSpPr/>
      </dsp:nvSpPr>
      <dsp:spPr>
        <a:xfrm>
          <a:off x="5563916" y="3303299"/>
          <a:ext cx="1414276" cy="141427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dirty="0"/>
            <a:t>Versioning</a:t>
          </a:r>
          <a:endParaRPr lang="en-US" sz="1300" kern="1200" dirty="0"/>
        </a:p>
      </dsp:txBody>
      <dsp:txXfrm>
        <a:off x="5771032" y="3510415"/>
        <a:ext cx="1000044" cy="1000044"/>
      </dsp:txXfrm>
    </dsp:sp>
    <dsp:sp modelId="{53BD21FF-3C1D-4BE0-9C53-F6D305D6D5B3}">
      <dsp:nvSpPr>
        <dsp:cNvPr id="0" name=""/>
        <dsp:cNvSpPr/>
      </dsp:nvSpPr>
      <dsp:spPr>
        <a:xfrm>
          <a:off x="3657597" y="4403913"/>
          <a:ext cx="1414276" cy="1414276"/>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dirty="0"/>
            <a:t>Payload sizes</a:t>
          </a:r>
          <a:endParaRPr lang="en-US" sz="1300" kern="1200" dirty="0"/>
        </a:p>
      </dsp:txBody>
      <dsp:txXfrm>
        <a:off x="3864713" y="4611029"/>
        <a:ext cx="1000044" cy="1000044"/>
      </dsp:txXfrm>
    </dsp:sp>
    <dsp:sp modelId="{75B8171A-5536-4A81-82BA-4C3EACC02D06}">
      <dsp:nvSpPr>
        <dsp:cNvPr id="0" name=""/>
        <dsp:cNvSpPr/>
      </dsp:nvSpPr>
      <dsp:spPr>
        <a:xfrm>
          <a:off x="1751279" y="3303299"/>
          <a:ext cx="1414276" cy="1414276"/>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a:t>History log sizes</a:t>
          </a:r>
          <a:endParaRPr lang="en-US" sz="1300" kern="1200" dirty="0"/>
        </a:p>
      </dsp:txBody>
      <dsp:txXfrm>
        <a:off x="1958395" y="3510415"/>
        <a:ext cx="1000044" cy="1000044"/>
      </dsp:txXfrm>
    </dsp:sp>
    <dsp:sp modelId="{DB499950-1BE5-4137-9518-FD66486E7DD6}">
      <dsp:nvSpPr>
        <dsp:cNvPr id="0" name=""/>
        <dsp:cNvSpPr/>
      </dsp:nvSpPr>
      <dsp:spPr>
        <a:xfrm>
          <a:off x="1751279" y="1102072"/>
          <a:ext cx="1414276" cy="1414276"/>
        </a:xfrm>
        <a:prstGeom prst="ellipse">
          <a:avLst/>
        </a:prstGeom>
        <a:solidFill>
          <a:srgbClr val="68207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dirty="0"/>
            <a:t>Dead-lettering or poison-message handling</a:t>
          </a:r>
          <a:endParaRPr lang="en-US" sz="1300" kern="1200" dirty="0"/>
        </a:p>
      </dsp:txBody>
      <dsp:txXfrm>
        <a:off x="1958395" y="1309188"/>
        <a:ext cx="1000044" cy="1000044"/>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10/09/2022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30</a:t>
            </a:fld>
            <a:endParaRPr lang="es-ES_tradnl"/>
          </a:p>
        </p:txBody>
      </p:sp>
    </p:spTree>
    <p:extLst>
      <p:ext uri="{BB962C8B-B14F-4D97-AF65-F5344CB8AC3E}">
        <p14:creationId xmlns:p14="http://schemas.microsoft.com/office/powerpoint/2010/main" val="269988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image" Target="../media/image1.png"/><Relationship Id="rId4" Type="http://schemas.openxmlformats.org/officeDocument/2006/relationships/image" Target="../media/image15.png"/><Relationship Id="rId9"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10/09/2022</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3F3A255-DB92-40F2-A720-8A93ABBCD9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10/09/2022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 name="CuadroTexto 2">
            <a:extLst>
              <a:ext uri="{FF2B5EF4-FFF2-40B4-BE49-F238E27FC236}">
                <a16:creationId xmlns:a16="http://schemas.microsoft.com/office/drawing/2014/main" id="{570DACA1-5AB0-4211-B852-E7C7583AB261}"/>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5" name="Título 4">
            <a:extLst>
              <a:ext uri="{FF2B5EF4-FFF2-40B4-BE49-F238E27FC236}">
                <a16:creationId xmlns:a16="http://schemas.microsoft.com/office/drawing/2014/main" id="{12C73CDD-2924-F989-5639-D33939352387}"/>
              </a:ext>
            </a:extLst>
          </p:cNvPr>
          <p:cNvSpPr txBox="1">
            <a:spLocks/>
          </p:cNvSpPr>
          <p:nvPr userDrawn="1"/>
        </p:nvSpPr>
        <p:spPr>
          <a:xfrm>
            <a:off x="553507" y="178731"/>
            <a:ext cx="1730542" cy="6182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b="1" dirty="0">
                <a:solidFill>
                  <a:schemeClr val="bg1"/>
                </a:solidFill>
              </a:rPr>
              <a:t>Agenda</a:t>
            </a:r>
          </a:p>
        </p:txBody>
      </p:sp>
      <p:sp>
        <p:nvSpPr>
          <p:cNvPr id="26" name="Flowchart: Manual Input 25">
            <a:extLst>
              <a:ext uri="{FF2B5EF4-FFF2-40B4-BE49-F238E27FC236}">
                <a16:creationId xmlns:a16="http://schemas.microsoft.com/office/drawing/2014/main" id="{15EAD17B-29A7-63B1-3169-9D4D9487371C}"/>
              </a:ext>
            </a:extLst>
          </p:cNvPr>
          <p:cNvSpPr/>
          <p:nvPr userDrawn="1"/>
        </p:nvSpPr>
        <p:spPr>
          <a:xfrm rot="10800000">
            <a:off x="-3" y="69"/>
            <a:ext cx="3946360" cy="975592"/>
          </a:xfrm>
          <a:prstGeom prst="flowChartManualInpu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Picture 27" descr="A mesh net in pink and purple hue forming a 3D outline">
            <a:extLst>
              <a:ext uri="{FF2B5EF4-FFF2-40B4-BE49-F238E27FC236}">
                <a16:creationId xmlns:a16="http://schemas.microsoft.com/office/drawing/2014/main" id="{DF874A6E-4D24-72F1-F624-42DFE30638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72" r="4523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9" name="TextBox 28">
            <a:extLst>
              <a:ext uri="{FF2B5EF4-FFF2-40B4-BE49-F238E27FC236}">
                <a16:creationId xmlns:a16="http://schemas.microsoft.com/office/drawing/2014/main" id="{3BF69AD7-BBFB-E297-C277-D650A5F545E9}"/>
              </a:ext>
            </a:extLst>
          </p:cNvPr>
          <p:cNvSpPr txBox="1"/>
          <p:nvPr userDrawn="1"/>
        </p:nvSpPr>
        <p:spPr>
          <a:xfrm>
            <a:off x="10240170" y="115981"/>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30" name="Imagen 11">
            <a:extLst>
              <a:ext uri="{FF2B5EF4-FFF2-40B4-BE49-F238E27FC236}">
                <a16:creationId xmlns:a16="http://schemas.microsoft.com/office/drawing/2014/main" id="{D7BB5C58-7416-09D2-51A6-60F6B9CE5D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31" name="CuadroTexto 2">
            <a:extLst>
              <a:ext uri="{FF2B5EF4-FFF2-40B4-BE49-F238E27FC236}">
                <a16:creationId xmlns:a16="http://schemas.microsoft.com/office/drawing/2014/main" id="{AC584D95-3FFD-3D97-A97D-DF210A46E8AC}"/>
              </a:ext>
            </a:extLst>
          </p:cNvPr>
          <p:cNvSpPr txBox="1"/>
          <p:nvPr userDrawn="1"/>
        </p:nvSpPr>
        <p:spPr>
          <a:xfrm rot="21065074">
            <a:off x="11255327" y="6321355"/>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10/09/2022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5C2E35EC-C071-4151-846C-96382F3E5A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11" name="CuadroTexto 10">
            <a:extLst>
              <a:ext uri="{FF2B5EF4-FFF2-40B4-BE49-F238E27FC236}">
                <a16:creationId xmlns:a16="http://schemas.microsoft.com/office/drawing/2014/main" id="{33A036FA-1D18-4566-A8E4-60AD950CAAE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51476822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54DF-C8A5-C332-7176-34B09B9900B3}"/>
              </a:ext>
            </a:extLst>
          </p:cNvPr>
          <p:cNvSpPr>
            <a:spLocks noGrp="1"/>
          </p:cNvSpPr>
          <p:nvPr>
            <p:ph type="title"/>
          </p:nvPr>
        </p:nvSpPr>
        <p:spPr>
          <a:xfrm>
            <a:off x="4185789" y="732385"/>
            <a:ext cx="7053943" cy="1325563"/>
          </a:xfrm>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E53F69DC-658D-563A-C214-E2C8660458DA}"/>
              </a:ext>
            </a:extLst>
          </p:cNvPr>
          <p:cNvSpPr>
            <a:spLocks noGrp="1"/>
          </p:cNvSpPr>
          <p:nvPr>
            <p:ph type="dt" sz="half" idx="10"/>
          </p:nvPr>
        </p:nvSpPr>
        <p:spPr/>
        <p:txBody>
          <a:bodyPr/>
          <a:lstStyle/>
          <a:p>
            <a:fld id="{884406F1-D55D-4EF3-B6E5-F254E6012FCC}" type="datetimeFigureOut">
              <a:rPr lang="es-ES" smtClean="0"/>
              <a:t>10/09/2022</a:t>
            </a:fld>
            <a:endParaRPr lang="es-ES"/>
          </a:p>
        </p:txBody>
      </p:sp>
      <p:sp>
        <p:nvSpPr>
          <p:cNvPr id="4" name="Footer Placeholder 3">
            <a:extLst>
              <a:ext uri="{FF2B5EF4-FFF2-40B4-BE49-F238E27FC236}">
                <a16:creationId xmlns:a16="http://schemas.microsoft.com/office/drawing/2014/main" id="{C3D62EB3-B13C-9D11-E0C3-E15E4D5856E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87241846-52DB-3F30-9477-B637786ACB46}"/>
              </a:ext>
            </a:extLst>
          </p:cNvPr>
          <p:cNvSpPr>
            <a:spLocks noGrp="1"/>
          </p:cNvSpPr>
          <p:nvPr>
            <p:ph type="sldNum" sz="quarter" idx="12"/>
          </p:nvPr>
        </p:nvSpPr>
        <p:spPr/>
        <p:txBody>
          <a:bodyPr/>
          <a:lstStyle/>
          <a:p>
            <a:fld id="{17262D92-2B91-4EBB-B90A-3FC6785F5FB3}" type="slidenum">
              <a:rPr lang="es-ES" smtClean="0"/>
              <a:t>‹#›</a:t>
            </a:fld>
            <a:endParaRPr lang="es-ES"/>
          </a:p>
        </p:txBody>
      </p:sp>
      <p:sp>
        <p:nvSpPr>
          <p:cNvPr id="6" name="Rectangle: Single Corner Snipped 5">
            <a:extLst>
              <a:ext uri="{FF2B5EF4-FFF2-40B4-BE49-F238E27FC236}">
                <a16:creationId xmlns:a16="http://schemas.microsoft.com/office/drawing/2014/main" id="{16058DC2-7245-4066-8581-FCBF2F2EBA59}"/>
              </a:ext>
            </a:extLst>
          </p:cNvPr>
          <p:cNvSpPr/>
          <p:nvPr userDrawn="1"/>
        </p:nvSpPr>
        <p:spPr>
          <a:xfrm rot="10800000">
            <a:off x="11368454" y="211013"/>
            <a:ext cx="823546" cy="650632"/>
          </a:xfrm>
          <a:prstGeom prst="snip1Rect">
            <a:avLst/>
          </a:prstGeom>
          <a:solidFill>
            <a:srgbClr val="682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Text Placeholder 7">
            <a:extLst>
              <a:ext uri="{FF2B5EF4-FFF2-40B4-BE49-F238E27FC236}">
                <a16:creationId xmlns:a16="http://schemas.microsoft.com/office/drawing/2014/main" id="{7CCFD913-25F9-0783-2B4A-DB9C4E057810}"/>
              </a:ext>
            </a:extLst>
          </p:cNvPr>
          <p:cNvSpPr>
            <a:spLocks noGrp="1"/>
          </p:cNvSpPr>
          <p:nvPr>
            <p:ph type="body" sz="quarter" idx="13" hasCustomPrompt="1"/>
          </p:nvPr>
        </p:nvSpPr>
        <p:spPr>
          <a:xfrm>
            <a:off x="11497176" y="340272"/>
            <a:ext cx="566102" cy="392113"/>
          </a:xfrm>
        </p:spPr>
        <p:txBody>
          <a:bodyPr/>
          <a:lstStyle>
            <a:lvl1pPr marL="0" indent="0">
              <a:buNone/>
              <a:defRPr b="1">
                <a:solidFill>
                  <a:schemeClr val="bg1"/>
                </a:solidFill>
                <a:latin typeface="+mj-lt"/>
              </a:defRPr>
            </a:lvl1pPr>
          </a:lstStyle>
          <a:p>
            <a:pPr lvl="0"/>
            <a:r>
              <a:rPr lang="en-US" dirty="0"/>
              <a:t>01</a:t>
            </a:r>
            <a:endParaRPr lang="es-ES" dirty="0"/>
          </a:p>
        </p:txBody>
      </p:sp>
    </p:spTree>
    <p:extLst>
      <p:ext uri="{BB962C8B-B14F-4D97-AF65-F5344CB8AC3E}">
        <p14:creationId xmlns:p14="http://schemas.microsoft.com/office/powerpoint/2010/main" val="3511870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Ultraviolet stage with vertical lines">
            <a:extLst>
              <a:ext uri="{FF2B5EF4-FFF2-40B4-BE49-F238E27FC236}">
                <a16:creationId xmlns:a16="http://schemas.microsoft.com/office/drawing/2014/main" id="{4D3D5F9B-0E01-12C8-57FD-38F8713D1A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302" r="1" b="1"/>
          <a:stretch/>
        </p:blipFill>
        <p:spPr>
          <a:xfrm>
            <a:off x="196850" y="173518"/>
            <a:ext cx="11798300" cy="6512763"/>
          </a:xfrm>
          <a:prstGeom prst="rect">
            <a:avLst/>
          </a:prstGeom>
        </p:spPr>
      </p:pic>
      <p:pic>
        <p:nvPicPr>
          <p:cNvPr id="7" name="Imagen 11">
            <a:extLst>
              <a:ext uri="{FF2B5EF4-FFF2-40B4-BE49-F238E27FC236}">
                <a16:creationId xmlns:a16="http://schemas.microsoft.com/office/drawing/2014/main" id="{1CAF709D-A7AA-569A-52F3-8F4BD7020D0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758099" y="1928793"/>
            <a:ext cx="2756146" cy="1013830"/>
          </a:xfrm>
          <a:prstGeom prst="rect">
            <a:avLst/>
          </a:prstGeom>
        </p:spPr>
      </p:pic>
      <p:pic>
        <p:nvPicPr>
          <p:cNvPr id="8" name="Imagen 12">
            <a:extLst>
              <a:ext uri="{FF2B5EF4-FFF2-40B4-BE49-F238E27FC236}">
                <a16:creationId xmlns:a16="http://schemas.microsoft.com/office/drawing/2014/main" id="{9E7049CD-1000-A305-A999-1D58FD7A432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677756" y="1861961"/>
            <a:ext cx="2805173" cy="1029495"/>
          </a:xfrm>
          <a:prstGeom prst="rect">
            <a:avLst/>
          </a:prstGeom>
        </p:spPr>
      </p:pic>
      <p:pic>
        <p:nvPicPr>
          <p:cNvPr id="9" name="Imagen 18">
            <a:extLst>
              <a:ext uri="{FF2B5EF4-FFF2-40B4-BE49-F238E27FC236}">
                <a16:creationId xmlns:a16="http://schemas.microsoft.com/office/drawing/2014/main" id="{0A74C7F4-3B09-B7B4-A84B-0E575D788C2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969018" y="3142297"/>
            <a:ext cx="2336711" cy="1013831"/>
          </a:xfrm>
          <a:prstGeom prst="rect">
            <a:avLst/>
          </a:prstGeom>
        </p:spPr>
      </p:pic>
      <p:pic>
        <p:nvPicPr>
          <p:cNvPr id="10" name="Imagen 19">
            <a:extLst>
              <a:ext uri="{FF2B5EF4-FFF2-40B4-BE49-F238E27FC236}">
                <a16:creationId xmlns:a16="http://schemas.microsoft.com/office/drawing/2014/main" id="{49A9F938-86BB-88B1-3992-A987C948B844}"/>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8327896" y="3117631"/>
            <a:ext cx="1504891" cy="1020266"/>
          </a:xfrm>
          <a:prstGeom prst="rect">
            <a:avLst/>
          </a:prstGeom>
        </p:spPr>
      </p:pic>
      <p:pic>
        <p:nvPicPr>
          <p:cNvPr id="11" name="Imagen 21">
            <a:extLst>
              <a:ext uri="{FF2B5EF4-FFF2-40B4-BE49-F238E27FC236}">
                <a16:creationId xmlns:a16="http://schemas.microsoft.com/office/drawing/2014/main" id="{D4CC0AAE-5DF0-452C-0D23-97650E6E58F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552780" y="4672360"/>
            <a:ext cx="2685815" cy="520385"/>
          </a:xfrm>
          <a:prstGeom prst="rect">
            <a:avLst/>
          </a:prstGeom>
        </p:spPr>
      </p:pic>
      <p:pic>
        <p:nvPicPr>
          <p:cNvPr id="12" name="Imagen 22">
            <a:extLst>
              <a:ext uri="{FF2B5EF4-FFF2-40B4-BE49-F238E27FC236}">
                <a16:creationId xmlns:a16="http://schemas.microsoft.com/office/drawing/2014/main" id="{7C0C6429-6932-37B4-3382-B4E09C21A4E9}"/>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4984870" y="2258596"/>
            <a:ext cx="2112391" cy="313165"/>
          </a:xfrm>
          <a:prstGeom prst="rect">
            <a:avLst/>
          </a:prstGeom>
        </p:spPr>
      </p:pic>
      <p:pic>
        <p:nvPicPr>
          <p:cNvPr id="13" name="Imagen 23">
            <a:extLst>
              <a:ext uri="{FF2B5EF4-FFF2-40B4-BE49-F238E27FC236}">
                <a16:creationId xmlns:a16="http://schemas.microsoft.com/office/drawing/2014/main" id="{AABC56D1-8C51-34AE-51AA-7496C6D4CB51}"/>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882943" y="4408554"/>
            <a:ext cx="2343236" cy="855483"/>
          </a:xfrm>
          <a:prstGeom prst="rect">
            <a:avLst/>
          </a:prstGeom>
        </p:spPr>
      </p:pic>
      <p:pic>
        <p:nvPicPr>
          <p:cNvPr id="14" name="Graphic 13">
            <a:extLst>
              <a:ext uri="{FF2B5EF4-FFF2-40B4-BE49-F238E27FC236}">
                <a16:creationId xmlns:a16="http://schemas.microsoft.com/office/drawing/2014/main" id="{EA5B92A8-08D5-BDC6-D532-99F1459E5424}"/>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4829183" y="3015764"/>
            <a:ext cx="2423763" cy="1224000"/>
          </a:xfrm>
          <a:prstGeom prst="rect">
            <a:avLst/>
          </a:prstGeom>
        </p:spPr>
      </p:pic>
      <p:sp>
        <p:nvSpPr>
          <p:cNvPr id="15" name="Título 4">
            <a:extLst>
              <a:ext uri="{FF2B5EF4-FFF2-40B4-BE49-F238E27FC236}">
                <a16:creationId xmlns:a16="http://schemas.microsoft.com/office/drawing/2014/main" id="{5153B5F0-3C12-1DE4-F2C8-AAC2D82CD931}"/>
              </a:ext>
            </a:extLst>
          </p:cNvPr>
          <p:cNvSpPr txBox="1">
            <a:spLocks/>
          </p:cNvSpPr>
          <p:nvPr userDrawn="1"/>
        </p:nvSpPr>
        <p:spPr>
          <a:xfrm>
            <a:off x="4844248" y="370812"/>
            <a:ext cx="2503503" cy="6543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chemeClr val="bg1"/>
                </a:solidFill>
                <a:latin typeface="Trebuchet MS" panose="020B0603020202020204" pitchFamily="34" charset="0"/>
              </a:rPr>
              <a:t>Sponsors</a:t>
            </a:r>
          </a:p>
        </p:txBody>
      </p:sp>
      <p:pic>
        <p:nvPicPr>
          <p:cNvPr id="16" name="Imagen 11">
            <a:extLst>
              <a:ext uri="{FF2B5EF4-FFF2-40B4-BE49-F238E27FC236}">
                <a16:creationId xmlns:a16="http://schemas.microsoft.com/office/drawing/2014/main" id="{3FA789FB-F82B-14DB-96A2-2EECA0C37EC1}"/>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823917" y="5498248"/>
            <a:ext cx="924339" cy="1048462"/>
          </a:xfrm>
          <a:prstGeom prst="rect">
            <a:avLst/>
          </a:prstGeom>
        </p:spPr>
      </p:pic>
      <p:sp>
        <p:nvSpPr>
          <p:cNvPr id="17" name="CuadroTexto 2">
            <a:extLst>
              <a:ext uri="{FF2B5EF4-FFF2-40B4-BE49-F238E27FC236}">
                <a16:creationId xmlns:a16="http://schemas.microsoft.com/office/drawing/2014/main" id="{82604007-F743-7E10-F201-F2C4723CC2CF}"/>
              </a:ext>
            </a:extLst>
          </p:cNvPr>
          <p:cNvSpPr txBox="1"/>
          <p:nvPr userDrawn="1"/>
        </p:nvSpPr>
        <p:spPr>
          <a:xfrm rot="21065074">
            <a:off x="11015630" y="6126046"/>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E2C5460B-6848-30AF-AD82-03F2D4BEF563}"/>
              </a:ext>
            </a:extLst>
          </p:cNvPr>
          <p:cNvSpPr txBox="1"/>
          <p:nvPr userDrawn="1"/>
        </p:nvSpPr>
        <p:spPr>
          <a:xfrm>
            <a:off x="314935" y="6161295"/>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20" name="Picture 19" descr="Logo&#10;&#10;Description automatically generated">
            <a:extLst>
              <a:ext uri="{FF2B5EF4-FFF2-40B4-BE49-F238E27FC236}">
                <a16:creationId xmlns:a16="http://schemas.microsoft.com/office/drawing/2014/main" id="{312137B7-A8FB-55AF-60B3-0A73DB689E36}"/>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878321" y="4232540"/>
            <a:ext cx="2435357" cy="1219202"/>
          </a:xfrm>
          <a:prstGeom prst="rect">
            <a:avLst/>
          </a:prstGeom>
        </p:spPr>
      </p:pic>
    </p:spTree>
    <p:extLst>
      <p:ext uri="{BB962C8B-B14F-4D97-AF65-F5344CB8AC3E}">
        <p14:creationId xmlns:p14="http://schemas.microsoft.com/office/powerpoint/2010/main" val="2119518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10/09/2022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dirty="0"/>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tipo&#10;&#10;Descripción generada automáticamente">
            <a:extLst>
              <a:ext uri="{FF2B5EF4-FFF2-40B4-BE49-F238E27FC236}">
                <a16:creationId xmlns:a16="http://schemas.microsoft.com/office/drawing/2014/main" id="{CC573E0D-8D49-4DC4-BD18-915EA0F76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69018" y="1767108"/>
            <a:ext cx="2435357" cy="1219202"/>
          </a:xfrm>
          <a:prstGeom prst="rect">
            <a:avLst/>
          </a:prstGeom>
        </p:spPr>
      </p:pic>
      <p:pic>
        <p:nvPicPr>
          <p:cNvPr id="13" name="Imagen 12" descr="Logotipo&#10;&#10;Descripción generada automáticamente">
            <a:extLst>
              <a:ext uri="{FF2B5EF4-FFF2-40B4-BE49-F238E27FC236}">
                <a16:creationId xmlns:a16="http://schemas.microsoft.com/office/drawing/2014/main" id="{50E1CE53-D6F6-45EA-937C-9912A14BAD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7758" y="1767107"/>
            <a:ext cx="2435357" cy="1219202"/>
          </a:xfrm>
          <a:prstGeom prst="rect">
            <a:avLst/>
          </a:prstGeom>
        </p:spPr>
      </p:pic>
      <p:pic>
        <p:nvPicPr>
          <p:cNvPr id="19" name="Imagen 18">
            <a:extLst>
              <a:ext uri="{FF2B5EF4-FFF2-40B4-BE49-F238E27FC236}">
                <a16:creationId xmlns:a16="http://schemas.microsoft.com/office/drawing/2014/main" id="{CA6D8B74-839F-4129-A848-A6D5026AE07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35666" y="3104348"/>
            <a:ext cx="2012640" cy="1007579"/>
          </a:xfrm>
          <a:prstGeom prst="rect">
            <a:avLst/>
          </a:prstGeom>
        </p:spPr>
      </p:pic>
      <p:pic>
        <p:nvPicPr>
          <p:cNvPr id="20" name="Imagen 19">
            <a:extLst>
              <a:ext uri="{FF2B5EF4-FFF2-40B4-BE49-F238E27FC236}">
                <a16:creationId xmlns:a16="http://schemas.microsoft.com/office/drawing/2014/main" id="{27C19783-459B-4CE7-8A1A-58294F7A14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889191" y="3131035"/>
            <a:ext cx="1906027" cy="954206"/>
          </a:xfrm>
          <a:prstGeom prst="rect">
            <a:avLst/>
          </a:prstGeom>
        </p:spPr>
      </p:pic>
      <p:pic>
        <p:nvPicPr>
          <p:cNvPr id="21" name="Imagen 20">
            <a:extLst>
              <a:ext uri="{FF2B5EF4-FFF2-40B4-BE49-F238E27FC236}">
                <a16:creationId xmlns:a16="http://schemas.microsoft.com/office/drawing/2014/main" id="{D6A61632-CD26-4437-BB00-A3384E1983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72711" y="2986310"/>
            <a:ext cx="2336711" cy="1169818"/>
          </a:xfrm>
          <a:prstGeom prst="rect">
            <a:avLst/>
          </a:prstGeom>
        </p:spPr>
      </p:pic>
      <p:pic>
        <p:nvPicPr>
          <p:cNvPr id="22" name="Imagen 21">
            <a:extLst>
              <a:ext uri="{FF2B5EF4-FFF2-40B4-BE49-F238E27FC236}">
                <a16:creationId xmlns:a16="http://schemas.microsoft.com/office/drawing/2014/main" id="{DB142312-C30E-46CE-990B-330087CA920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749354" y="4581948"/>
            <a:ext cx="2685815" cy="520385"/>
          </a:xfrm>
          <a:prstGeom prst="rect">
            <a:avLst/>
          </a:prstGeom>
        </p:spPr>
      </p:pic>
      <p:pic>
        <p:nvPicPr>
          <p:cNvPr id="23" name="Imagen 22">
            <a:extLst>
              <a:ext uri="{FF2B5EF4-FFF2-40B4-BE49-F238E27FC236}">
                <a16:creationId xmlns:a16="http://schemas.microsoft.com/office/drawing/2014/main" id="{64BC75B0-FD42-4EB8-873D-6650A1FEFBE0}"/>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4984870" y="2257676"/>
            <a:ext cx="2112391" cy="315005"/>
          </a:xfrm>
          <a:prstGeom prst="rect">
            <a:avLst/>
          </a:prstGeom>
        </p:spPr>
      </p:pic>
      <p:pic>
        <p:nvPicPr>
          <p:cNvPr id="24" name="Imagen 23">
            <a:extLst>
              <a:ext uri="{FF2B5EF4-FFF2-40B4-BE49-F238E27FC236}">
                <a16:creationId xmlns:a16="http://schemas.microsoft.com/office/drawing/2014/main" id="{ED512087-BDCD-49EE-9743-253F20B7A487}"/>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899349" y="4418313"/>
            <a:ext cx="2345936" cy="855483"/>
          </a:xfrm>
          <a:prstGeom prst="rect">
            <a:avLst/>
          </a:prstGeom>
        </p:spPr>
      </p:pic>
      <p:sp>
        <p:nvSpPr>
          <p:cNvPr id="4" name="CuadroTexto 3">
            <a:extLst>
              <a:ext uri="{FF2B5EF4-FFF2-40B4-BE49-F238E27FC236}">
                <a16:creationId xmlns:a16="http://schemas.microsoft.com/office/drawing/2014/main" id="{9B91A577-60CA-41CF-AA71-3DD942432E02}"/>
              </a:ext>
            </a:extLst>
          </p:cNvPr>
          <p:cNvSpPr txBox="1"/>
          <p:nvPr userDrawn="1"/>
        </p:nvSpPr>
        <p:spPr>
          <a:xfrm>
            <a:off x="838200" y="368488"/>
            <a:ext cx="10515600" cy="646331"/>
          </a:xfrm>
          <a:prstGeom prst="rect">
            <a:avLst/>
          </a:prstGeom>
          <a:noFill/>
          <a:ln>
            <a:noFill/>
          </a:ln>
        </p:spPr>
        <p:txBody>
          <a:bodyPr wrap="square" rtlCol="0">
            <a:spAutoFit/>
          </a:bodyPr>
          <a:lstStyle/>
          <a:p>
            <a:r>
              <a:rPr lang="es-ES" sz="3600" kern="1200" dirty="0">
                <a:solidFill>
                  <a:srgbClr val="561B64"/>
                </a:solidFill>
                <a:latin typeface="+mj-lt"/>
                <a:ea typeface="+mj-ea"/>
                <a:cs typeface="+mj-cs"/>
              </a:rPr>
              <a:t>SPONSORS</a:t>
            </a: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pic>
        <p:nvPicPr>
          <p:cNvPr id="3" name="Picture 2" descr="Logo&#10;&#10;Description automatically generated">
            <a:extLst>
              <a:ext uri="{FF2B5EF4-FFF2-40B4-BE49-F238E27FC236}">
                <a16:creationId xmlns:a16="http://schemas.microsoft.com/office/drawing/2014/main" id="{7F01FF5F-2C3B-8092-89DC-5AA5FDB12F57}"/>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878321" y="4232540"/>
            <a:ext cx="2435357" cy="1219202"/>
          </a:xfrm>
          <a:prstGeom prst="rect">
            <a:avLst/>
          </a:prstGeom>
        </p:spPr>
      </p:pic>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10/09/2022</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6" r:id="rId4"/>
    <p:sldLayoutId id="2147483668" r:id="rId5"/>
    <p:sldLayoutId id="2147483667" r:id="rId6"/>
    <p:sldLayoutId id="214748366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gif"/><Relationship Id="rId4" Type="http://schemas.openxmlformats.org/officeDocument/2006/relationships/image" Target="../media/image46.gif"/></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image" Target="../media/image21.jp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Azure/azure-functions-durable-extension/issues/2020" TargetMode="External"/><Relationship Id="rId7" Type="http://schemas.openxmlformats.org/officeDocument/2006/relationships/hyperlink" Target="https://medium.com/@cgillum/common-pitfalls-with-durable-execution-frameworks-like-durable-functions-or-temporal-eaf635d4a8bb" TargetMode="External"/><Relationship Id="rId2" Type="http://schemas.openxmlformats.org/officeDocument/2006/relationships/hyperlink" Target="https://docs.microsoft.com/en-us/azure/azure-functions/durable/" TargetMode="External"/><Relationship Id="rId1" Type="http://schemas.openxmlformats.org/officeDocument/2006/relationships/slideLayout" Target="../slideLayouts/slideLayout1.xml"/><Relationship Id="rId6" Type="http://schemas.openxmlformats.org/officeDocument/2006/relationships/hyperlink" Target="https://microsoft.github.io/durabletask-netherite/#/?id=getting-started" TargetMode="External"/><Relationship Id="rId5" Type="http://schemas.openxmlformats.org/officeDocument/2006/relationships/hyperlink" Target="https://microsoft.github.io/durabletask-mssql/#/" TargetMode="External"/><Relationship Id="rId4" Type="http://schemas.openxmlformats.org/officeDocument/2006/relationships/hyperlink" Target="https://docs.microsoft.com/en-us/azure/azure-functions/durable/durable-functions-storage-providers"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info@netcoreconf.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png"/><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30FD0-BBF3-7A83-C454-5DB49D2DFD15}"/>
              </a:ext>
            </a:extLst>
          </p:cNvPr>
          <p:cNvSpPr>
            <a:spLocks noGrp="1"/>
          </p:cNvSpPr>
          <p:nvPr>
            <p:ph type="ctrTitle"/>
          </p:nvPr>
        </p:nvSpPr>
        <p:spPr>
          <a:xfrm>
            <a:off x="7180028" y="3376123"/>
            <a:ext cx="4515147" cy="1529232"/>
          </a:xfrm>
        </p:spPr>
        <p:txBody>
          <a:bodyPr>
            <a:normAutofit fontScale="90000"/>
          </a:bodyPr>
          <a:lstStyle/>
          <a:p>
            <a:pPr algn="r"/>
            <a:r>
              <a:rPr lang="es-ES" sz="4400" dirty="0"/>
              <a:t>Storage </a:t>
            </a:r>
            <a:r>
              <a:rPr lang="es-ES" sz="4400" dirty="0" err="1"/>
              <a:t>Providers</a:t>
            </a:r>
            <a:r>
              <a:rPr lang="es-ES" sz="4400" dirty="0"/>
              <a:t> </a:t>
            </a:r>
            <a:r>
              <a:rPr lang="es-ES" sz="4400" dirty="0" err="1"/>
              <a:t>for</a:t>
            </a:r>
            <a:r>
              <a:rPr lang="es-ES" sz="4400" dirty="0"/>
              <a:t> Durable </a:t>
            </a:r>
            <a:r>
              <a:rPr lang="es-ES" sz="4400" dirty="0" err="1"/>
              <a:t>Functions</a:t>
            </a:r>
            <a:endParaRPr lang="es-ES" sz="4400" dirty="0"/>
          </a:p>
        </p:txBody>
      </p:sp>
      <p:sp>
        <p:nvSpPr>
          <p:cNvPr id="3" name="Subtitle 2">
            <a:extLst>
              <a:ext uri="{FF2B5EF4-FFF2-40B4-BE49-F238E27FC236}">
                <a16:creationId xmlns:a16="http://schemas.microsoft.com/office/drawing/2014/main" id="{339EAD7C-415C-5614-4D83-CA7FA6773290}"/>
              </a:ext>
            </a:extLst>
          </p:cNvPr>
          <p:cNvSpPr>
            <a:spLocks noGrp="1"/>
          </p:cNvSpPr>
          <p:nvPr>
            <p:ph type="subTitle" idx="1"/>
          </p:nvPr>
        </p:nvSpPr>
        <p:spPr>
          <a:xfrm>
            <a:off x="7529886" y="4905356"/>
            <a:ext cx="4165290" cy="617620"/>
          </a:xfrm>
        </p:spPr>
        <p:txBody>
          <a:bodyPr>
            <a:normAutofit/>
          </a:bodyPr>
          <a:lstStyle/>
          <a:p>
            <a:pPr algn="r"/>
            <a:r>
              <a:rPr lang="es-ES" dirty="0" err="1"/>
              <a:t>The</a:t>
            </a:r>
            <a:r>
              <a:rPr lang="es-ES" dirty="0"/>
              <a:t> Good, </a:t>
            </a:r>
            <a:r>
              <a:rPr lang="es-ES" dirty="0" err="1"/>
              <a:t>the</a:t>
            </a:r>
            <a:r>
              <a:rPr lang="es-ES" dirty="0"/>
              <a:t> </a:t>
            </a:r>
            <a:r>
              <a:rPr lang="es-ES" dirty="0" err="1"/>
              <a:t>Bad</a:t>
            </a:r>
            <a:r>
              <a:rPr lang="es-ES" dirty="0"/>
              <a:t> and </a:t>
            </a:r>
            <a:r>
              <a:rPr lang="es-ES" dirty="0" err="1"/>
              <a:t>the</a:t>
            </a:r>
            <a:r>
              <a:rPr lang="es-ES" dirty="0"/>
              <a:t> </a:t>
            </a:r>
            <a:r>
              <a:rPr lang="es-ES" dirty="0" err="1"/>
              <a:t>Ugly</a:t>
            </a:r>
            <a:endParaRPr lang="es-ES" dirty="0"/>
          </a:p>
        </p:txBody>
      </p:sp>
      <p:pic>
        <p:nvPicPr>
          <p:cNvPr id="9" name="Picture 8" descr="A high angle view of a city&#10;&#10;Description automatically generated with medium confidence">
            <a:extLst>
              <a:ext uri="{FF2B5EF4-FFF2-40B4-BE49-F238E27FC236}">
                <a16:creationId xmlns:a16="http://schemas.microsoft.com/office/drawing/2014/main" id="{CA6E423E-B438-A0C5-34E7-04A2096FD41A}"/>
              </a:ext>
            </a:extLst>
          </p:cNvPr>
          <p:cNvPicPr>
            <a:picLocks noChangeAspect="1"/>
          </p:cNvPicPr>
          <p:nvPr/>
        </p:nvPicPr>
        <p:blipFill rotWithShape="1">
          <a:blip r:embed="rId2">
            <a:extLst>
              <a:ext uri="{28A0092B-C50C-407E-A947-70E740481C1C}">
                <a14:useLocalDpi xmlns:a14="http://schemas.microsoft.com/office/drawing/2010/main" val="0"/>
              </a:ext>
            </a:extLst>
          </a:blip>
          <a:srcRect l="15351" r="2536" b="-1"/>
          <a:stretch/>
        </p:blipFill>
        <p:spPr>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18" name="Rectangle 17">
            <a:extLst>
              <a:ext uri="{FF2B5EF4-FFF2-40B4-BE49-F238E27FC236}">
                <a16:creationId xmlns:a16="http://schemas.microsoft.com/office/drawing/2014/main" id="{99B9FA0C-3707-B3C1-AB98-D2819395196F}"/>
              </a:ext>
            </a:extLst>
          </p:cNvPr>
          <p:cNvSpPr/>
          <p:nvPr/>
        </p:nvSpPr>
        <p:spPr>
          <a:xfrm>
            <a:off x="9399639" y="268679"/>
            <a:ext cx="2792361" cy="810533"/>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itle 1">
            <a:extLst>
              <a:ext uri="{FF2B5EF4-FFF2-40B4-BE49-F238E27FC236}">
                <a16:creationId xmlns:a16="http://schemas.microsoft.com/office/drawing/2014/main" id="{26C48582-ED3C-75C2-2BD7-3F06D48DCB9F}"/>
              </a:ext>
            </a:extLst>
          </p:cNvPr>
          <p:cNvSpPr txBox="1">
            <a:spLocks/>
          </p:cNvSpPr>
          <p:nvPr/>
        </p:nvSpPr>
        <p:spPr>
          <a:xfrm>
            <a:off x="9399639" y="344129"/>
            <a:ext cx="2792360" cy="6623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chemeClr val="bg1"/>
                </a:solidFill>
              </a:rPr>
              <a:t>2022</a:t>
            </a:r>
          </a:p>
        </p:txBody>
      </p:sp>
      <p:grpSp>
        <p:nvGrpSpPr>
          <p:cNvPr id="20" name="Group 19">
            <a:extLst>
              <a:ext uri="{FF2B5EF4-FFF2-40B4-BE49-F238E27FC236}">
                <a16:creationId xmlns:a16="http://schemas.microsoft.com/office/drawing/2014/main" id="{F930990E-8B69-362E-E1AF-3F937E8A7A5C}"/>
              </a:ext>
            </a:extLst>
          </p:cNvPr>
          <p:cNvGrpSpPr/>
          <p:nvPr/>
        </p:nvGrpSpPr>
        <p:grpSpPr>
          <a:xfrm>
            <a:off x="11062470" y="5673916"/>
            <a:ext cx="982564" cy="1090362"/>
            <a:chOff x="11062470" y="5673916"/>
            <a:chExt cx="982564" cy="1090362"/>
          </a:xfrm>
        </p:grpSpPr>
        <p:pic>
          <p:nvPicPr>
            <p:cNvPr id="21" name="Imagen 8">
              <a:extLst>
                <a:ext uri="{FF2B5EF4-FFF2-40B4-BE49-F238E27FC236}">
                  <a16:creationId xmlns:a16="http://schemas.microsoft.com/office/drawing/2014/main" id="{223068E0-C7BC-E021-4D0E-235244723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56" y="5673916"/>
              <a:ext cx="961278" cy="1090362"/>
            </a:xfrm>
            <a:prstGeom prst="rect">
              <a:avLst/>
            </a:prstGeom>
          </p:spPr>
        </p:pic>
        <p:sp>
          <p:nvSpPr>
            <p:cNvPr id="22" name="CuadroTexto 9">
              <a:extLst>
                <a:ext uri="{FF2B5EF4-FFF2-40B4-BE49-F238E27FC236}">
                  <a16:creationId xmlns:a16="http://schemas.microsoft.com/office/drawing/2014/main" id="{805D8989-827A-E2D9-3E25-AE30996619A3}"/>
                </a:ext>
              </a:extLst>
            </p:cNvPr>
            <p:cNvSpPr txBox="1"/>
            <p:nvPr/>
          </p:nvSpPr>
          <p:spPr>
            <a:xfrm rot="21187121">
              <a:off x="11062470" y="6364026"/>
              <a:ext cx="960519" cy="26161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b="1" dirty="0">
                  <a:solidFill>
                    <a:schemeClr val="bg1"/>
                  </a:solidFill>
                  <a:latin typeface="Trebuchet MS" panose="020B0603020202020204" pitchFamily="34" charset="0"/>
                  <a:cs typeface="Helvetica"/>
                </a:rPr>
                <a:t>17/09/2022</a:t>
              </a:r>
              <a:endParaRPr kumimoji="0" lang="es-ES" sz="1100" b="1" i="0" u="none" strike="noStrike" kern="1200" cap="none" spc="0" normalizeH="0" baseline="0" noProof="0" dirty="0">
                <a:ln>
                  <a:noFill/>
                </a:ln>
                <a:solidFill>
                  <a:schemeClr val="bg1"/>
                </a:solidFill>
                <a:effectLst/>
                <a:uLnTx/>
                <a:uFillTx/>
                <a:latin typeface="Trebuchet MS" panose="020B0603020202020204" pitchFamily="34" charset="0"/>
                <a:cs typeface="Helvetica" panose="020B0604020202020204" pitchFamily="34" charset="0"/>
              </a:endParaRPr>
            </a:p>
          </p:txBody>
        </p:sp>
      </p:grpSp>
    </p:spTree>
    <p:extLst>
      <p:ext uri="{BB962C8B-B14F-4D97-AF65-F5344CB8AC3E}">
        <p14:creationId xmlns:p14="http://schemas.microsoft.com/office/powerpoint/2010/main" val="3350720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A diagram of the fan out/fan pattern">
            <a:extLst>
              <a:ext uri="{FF2B5EF4-FFF2-40B4-BE49-F238E27FC236}">
                <a16:creationId xmlns:a16="http://schemas.microsoft.com/office/drawing/2014/main" id="{9B6376BF-0394-D71A-809C-445CC2D1D5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815340"/>
            <a:ext cx="10905066" cy="53980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A90D83-0D75-28AF-C9C6-CBC3E409E6FA}"/>
              </a:ext>
            </a:extLst>
          </p:cNvPr>
          <p:cNvSpPr txBox="1"/>
          <p:nvPr/>
        </p:nvSpPr>
        <p:spPr>
          <a:xfrm>
            <a:off x="0" y="6411575"/>
            <a:ext cx="12192000" cy="369332"/>
          </a:xfrm>
          <a:prstGeom prst="rect">
            <a:avLst/>
          </a:prstGeom>
          <a:noFill/>
        </p:spPr>
        <p:txBody>
          <a:bodyPr wrap="square">
            <a:spAutoFit/>
          </a:bodyPr>
          <a:lstStyle/>
          <a:p>
            <a:pPr algn="ctr"/>
            <a:r>
              <a:rPr lang="en-US" dirty="0"/>
              <a:t>https://docs.microsoft.com/en-us/azure/azure-functions/durable/durable-functions-overview?tabs=csharp#fan-in-out</a:t>
            </a:r>
          </a:p>
        </p:txBody>
      </p:sp>
      <p:sp>
        <p:nvSpPr>
          <p:cNvPr id="6" name="TextBox 5">
            <a:extLst>
              <a:ext uri="{FF2B5EF4-FFF2-40B4-BE49-F238E27FC236}">
                <a16:creationId xmlns:a16="http://schemas.microsoft.com/office/drawing/2014/main" id="{20D88981-C806-B7B1-B67D-6D03AFF357CE}"/>
              </a:ext>
            </a:extLst>
          </p:cNvPr>
          <p:cNvSpPr txBox="1"/>
          <p:nvPr/>
        </p:nvSpPr>
        <p:spPr>
          <a:xfrm>
            <a:off x="0" y="0"/>
            <a:ext cx="12192000" cy="646331"/>
          </a:xfrm>
          <a:prstGeom prst="rect">
            <a:avLst/>
          </a:prstGeom>
          <a:noFill/>
        </p:spPr>
        <p:txBody>
          <a:bodyPr wrap="square" rtlCol="0">
            <a:spAutoFit/>
          </a:bodyPr>
          <a:lstStyle>
            <a:defPPr>
              <a:defRPr lang="es-ES"/>
            </a:defPPr>
            <a:lvl1pPr marL="360000">
              <a:defRPr sz="3600">
                <a:solidFill>
                  <a:schemeClr val="bg1"/>
                </a:solidFill>
                <a:latin typeface="Roboto" panose="02000000000000000000" pitchFamily="2" charset="0"/>
                <a:ea typeface="Roboto" panose="02000000000000000000" pitchFamily="2" charset="0"/>
              </a:defRPr>
            </a:lvl1pPr>
          </a:lstStyle>
          <a:p>
            <a:r>
              <a:rPr lang="en-US" dirty="0">
                <a:solidFill>
                  <a:schemeClr val="tx1"/>
                </a:solidFill>
              </a:rPr>
              <a:t>Durable Functions Fan out/fan in Pattern</a:t>
            </a:r>
          </a:p>
        </p:txBody>
      </p:sp>
    </p:spTree>
    <p:extLst>
      <p:ext uri="{BB962C8B-B14F-4D97-AF65-F5344CB8AC3E}">
        <p14:creationId xmlns:p14="http://schemas.microsoft.com/office/powerpoint/2010/main" val="1598996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1030" name="Picture 6" descr="Download Free png street fighter vs png - AbeonCliparts | Cliparts &amp;  Vectors for ... - DLPNG.com">
            <a:extLst>
              <a:ext uri="{FF2B5EF4-FFF2-40B4-BE49-F238E27FC236}">
                <a16:creationId xmlns:a16="http://schemas.microsoft.com/office/drawing/2014/main" id="{DE4B82C7-19DD-1B16-FB4C-D3BA95AF7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9936" y="2814574"/>
            <a:ext cx="1843278" cy="12288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treet Fighter II/Ryu — StrategyWiki, the video game walkthrough and  strategy guide wiki">
            <a:extLst>
              <a:ext uri="{FF2B5EF4-FFF2-40B4-BE49-F238E27FC236}">
                <a16:creationId xmlns:a16="http://schemas.microsoft.com/office/drawing/2014/main" id="{01405017-EF69-E333-01A0-3DDB811D5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3214" y="1714500"/>
            <a:ext cx="22479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reet Fighter II/Ken — StrategyWiki, the video game walkthrough and  strategy guide wiki">
            <a:extLst>
              <a:ext uri="{FF2B5EF4-FFF2-40B4-BE49-F238E27FC236}">
                <a16:creationId xmlns:a16="http://schemas.microsoft.com/office/drawing/2014/main" id="{4CC05971-0BE4-F83C-2F9A-1BFADE0F96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572" y="1676400"/>
            <a:ext cx="220980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treet Fighter II/Blanka — StrategyWiki, the video game walkthrough and  strategy guide wiki">
            <a:extLst>
              <a:ext uri="{FF2B5EF4-FFF2-40B4-BE49-F238E27FC236}">
                <a16:creationId xmlns:a16="http://schemas.microsoft.com/office/drawing/2014/main" id="{F56C4962-4D21-F642-E73A-342A931C14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11480" y="1619250"/>
            <a:ext cx="3695700" cy="3619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Download Free png street fighter vs png - AbeonCliparts | Cliparts &amp;  Vectors for ... - DLPNG.com">
            <a:extLst>
              <a:ext uri="{FF2B5EF4-FFF2-40B4-BE49-F238E27FC236}">
                <a16:creationId xmlns:a16="http://schemas.microsoft.com/office/drawing/2014/main" id="{2544D81C-7AFC-1E5C-5ABF-530FC8924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6566" y="2814574"/>
            <a:ext cx="1843278" cy="12288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F0E11D-0E4E-32B5-F027-32087BE9F1FF}"/>
              </a:ext>
            </a:extLst>
          </p:cNvPr>
          <p:cNvSpPr/>
          <p:nvPr/>
        </p:nvSpPr>
        <p:spPr>
          <a:xfrm>
            <a:off x="5609844" y="1924304"/>
            <a:ext cx="1973580" cy="585216"/>
          </a:xfrm>
          <a:prstGeom prst="rect">
            <a:avLst/>
          </a:prstGeom>
          <a:solidFill>
            <a:srgbClr val="6667AB"/>
          </a:solidFill>
          <a:ln>
            <a:solidFill>
              <a:srgbClr val="FF10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 </a:t>
            </a:r>
            <a:r>
              <a:rPr lang="en-US"/>
              <a:t>SQL Server</a:t>
            </a:r>
            <a:endParaRPr lang="en-US" dirty="0"/>
          </a:p>
        </p:txBody>
      </p:sp>
      <p:sp>
        <p:nvSpPr>
          <p:cNvPr id="7" name="Rectangle 6">
            <a:extLst>
              <a:ext uri="{FF2B5EF4-FFF2-40B4-BE49-F238E27FC236}">
                <a16:creationId xmlns:a16="http://schemas.microsoft.com/office/drawing/2014/main" id="{C83D9BD2-F1EA-EE09-2ADA-39363E7EA248}"/>
              </a:ext>
            </a:extLst>
          </p:cNvPr>
          <p:cNvSpPr/>
          <p:nvPr/>
        </p:nvSpPr>
        <p:spPr>
          <a:xfrm>
            <a:off x="1272540" y="1926336"/>
            <a:ext cx="1973580" cy="585216"/>
          </a:xfrm>
          <a:prstGeom prst="rect">
            <a:avLst/>
          </a:prstGeom>
          <a:solidFill>
            <a:srgbClr val="6667AB"/>
          </a:solidFill>
          <a:ln>
            <a:solidFill>
              <a:srgbClr val="FF10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Storage</a:t>
            </a:r>
          </a:p>
        </p:txBody>
      </p:sp>
      <p:sp>
        <p:nvSpPr>
          <p:cNvPr id="8" name="Rectangle 7">
            <a:extLst>
              <a:ext uri="{FF2B5EF4-FFF2-40B4-BE49-F238E27FC236}">
                <a16:creationId xmlns:a16="http://schemas.microsoft.com/office/drawing/2014/main" id="{140E864C-42FD-FBA5-3828-EFD885A44D4B}"/>
              </a:ext>
            </a:extLst>
          </p:cNvPr>
          <p:cNvSpPr/>
          <p:nvPr/>
        </p:nvSpPr>
        <p:spPr>
          <a:xfrm>
            <a:off x="9806940" y="1924304"/>
            <a:ext cx="1973580" cy="585216"/>
          </a:xfrm>
          <a:prstGeom prst="rect">
            <a:avLst/>
          </a:prstGeom>
          <a:solidFill>
            <a:srgbClr val="6667AB"/>
          </a:solidFill>
          <a:ln>
            <a:solidFill>
              <a:srgbClr val="FF10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Netherite</a:t>
            </a:r>
            <a:endParaRPr lang="en-US" dirty="0"/>
          </a:p>
        </p:txBody>
      </p:sp>
    </p:spTree>
    <p:extLst>
      <p:ext uri="{BB962C8B-B14F-4D97-AF65-F5344CB8AC3E}">
        <p14:creationId xmlns:p14="http://schemas.microsoft.com/office/powerpoint/2010/main" val="978532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7F5A09-667F-CB5E-18B8-1AFBAE9336EC}"/>
              </a:ext>
            </a:extLst>
          </p:cNvPr>
          <p:cNvSpPr txBox="1"/>
          <p:nvPr/>
        </p:nvSpPr>
        <p:spPr>
          <a:xfrm>
            <a:off x="0" y="6320135"/>
            <a:ext cx="12192000" cy="338554"/>
          </a:xfrm>
          <a:prstGeom prst="rect">
            <a:avLst/>
          </a:prstGeom>
          <a:noFill/>
        </p:spPr>
        <p:txBody>
          <a:bodyPr wrap="square">
            <a:spAutoFit/>
          </a:bodyPr>
          <a:lstStyle/>
          <a:p>
            <a:pPr algn="ctr"/>
            <a:r>
              <a:rPr lang="en-US" sz="1600" dirty="0">
                <a:solidFill>
                  <a:schemeClr val="bg1"/>
                </a:solidFill>
              </a:rPr>
              <a:t>https://docs.microsoft.com/en-us/azure/azure-functions/durable/durable-functions-storage-providers#comparing-storage-providers</a:t>
            </a:r>
          </a:p>
        </p:txBody>
      </p:sp>
      <p:pic>
        <p:nvPicPr>
          <p:cNvPr id="9" name="Picture 8">
            <a:extLst>
              <a:ext uri="{FF2B5EF4-FFF2-40B4-BE49-F238E27FC236}">
                <a16:creationId xmlns:a16="http://schemas.microsoft.com/office/drawing/2014/main" id="{032B30B1-7E13-6C5B-886F-48502EBE4F7E}"/>
              </a:ext>
            </a:extLst>
          </p:cNvPr>
          <p:cNvPicPr>
            <a:picLocks noChangeAspect="1"/>
          </p:cNvPicPr>
          <p:nvPr/>
        </p:nvPicPr>
        <p:blipFill>
          <a:blip r:embed="rId2"/>
          <a:stretch>
            <a:fillRect/>
          </a:stretch>
        </p:blipFill>
        <p:spPr>
          <a:xfrm>
            <a:off x="3149957" y="161544"/>
            <a:ext cx="5892087" cy="6156960"/>
          </a:xfrm>
          <a:prstGeom prst="rect">
            <a:avLst/>
          </a:prstGeom>
        </p:spPr>
      </p:pic>
      <p:sp>
        <p:nvSpPr>
          <p:cNvPr id="10" name="Rectangle 9">
            <a:extLst>
              <a:ext uri="{FF2B5EF4-FFF2-40B4-BE49-F238E27FC236}">
                <a16:creationId xmlns:a16="http://schemas.microsoft.com/office/drawing/2014/main" id="{BBEEBFA7-19CC-55E5-C66A-559C951AEBAE}"/>
              </a:ext>
            </a:extLst>
          </p:cNvPr>
          <p:cNvSpPr/>
          <p:nvPr/>
        </p:nvSpPr>
        <p:spPr>
          <a:xfrm>
            <a:off x="3218688" y="451104"/>
            <a:ext cx="5779008" cy="42062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AD3E1B-1AAD-CA83-3D7A-E31FD1561803}"/>
              </a:ext>
            </a:extLst>
          </p:cNvPr>
          <p:cNvSpPr/>
          <p:nvPr/>
        </p:nvSpPr>
        <p:spPr>
          <a:xfrm>
            <a:off x="3218688" y="893064"/>
            <a:ext cx="5779008" cy="49072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38AF8AA-63A4-3B7C-5045-58ED00E32FB1}"/>
              </a:ext>
            </a:extLst>
          </p:cNvPr>
          <p:cNvSpPr/>
          <p:nvPr/>
        </p:nvSpPr>
        <p:spPr>
          <a:xfrm>
            <a:off x="3218688" y="1405128"/>
            <a:ext cx="5779008" cy="79552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76205B-A7FC-FB3E-EC78-B80325EE96F7}"/>
              </a:ext>
            </a:extLst>
          </p:cNvPr>
          <p:cNvSpPr/>
          <p:nvPr/>
        </p:nvSpPr>
        <p:spPr>
          <a:xfrm>
            <a:off x="3218688" y="3529584"/>
            <a:ext cx="5779008" cy="24993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E9E158-0D4F-FCE4-2A46-07B86B0611A5}"/>
              </a:ext>
            </a:extLst>
          </p:cNvPr>
          <p:cNvSpPr/>
          <p:nvPr/>
        </p:nvSpPr>
        <p:spPr>
          <a:xfrm>
            <a:off x="3218688" y="3810000"/>
            <a:ext cx="5779008" cy="3385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194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F3F4C1DC-D1F8-F406-4C71-71E302EA5626}"/>
              </a:ext>
            </a:extLst>
          </p:cNvPr>
          <p:cNvPicPr>
            <a:picLocks noChangeAspect="1" noChangeArrowheads="1"/>
          </p:cNvPicPr>
          <p:nvPr/>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3C15A2A-04B4-BEAB-9CAE-A01F77147FF3}"/>
              </a:ext>
            </a:extLst>
          </p:cNvPr>
          <p:cNvSpPr txBox="1">
            <a:spLocks/>
          </p:cNvSpPr>
          <p:nvPr/>
        </p:nvSpPr>
        <p:spPr>
          <a:xfrm>
            <a:off x="1097280" y="1274064"/>
            <a:ext cx="10058400" cy="234584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rgbClr val="FFFFFF"/>
                </a:solidFill>
                <a:latin typeface="Montserrat" panose="00000500000000000000" pitchFamily="2" charset="0"/>
              </a:rPr>
              <a:t>Let´s dive in!</a:t>
            </a:r>
          </a:p>
        </p:txBody>
      </p:sp>
      <p:sp>
        <p:nvSpPr>
          <p:cNvPr id="7" name="TextBox 6">
            <a:extLst>
              <a:ext uri="{FF2B5EF4-FFF2-40B4-BE49-F238E27FC236}">
                <a16:creationId xmlns:a16="http://schemas.microsoft.com/office/drawing/2014/main" id="{A66FECEB-2B7D-0797-95DF-AF0BC09D0585}"/>
              </a:ext>
            </a:extLst>
          </p:cNvPr>
          <p:cNvSpPr txBox="1"/>
          <p:nvPr/>
        </p:nvSpPr>
        <p:spPr>
          <a:xfrm>
            <a:off x="4726081" y="3619912"/>
            <a:ext cx="2800797" cy="584775"/>
          </a:xfrm>
          <a:prstGeom prst="rect">
            <a:avLst/>
          </a:prstGeom>
          <a:noFill/>
        </p:spPr>
        <p:txBody>
          <a:bodyPr wrap="square" rtlCol="0">
            <a:spAutoFit/>
          </a:bodyPr>
          <a:lstStyle/>
          <a:p>
            <a:pPr algn="ct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Durable Function with Azure Storage Provider</a:t>
            </a:r>
          </a:p>
        </p:txBody>
      </p:sp>
    </p:spTree>
    <p:extLst>
      <p:ext uri="{BB962C8B-B14F-4D97-AF65-F5344CB8AC3E}">
        <p14:creationId xmlns:p14="http://schemas.microsoft.com/office/powerpoint/2010/main" val="1189998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F22C8-0DEF-73CC-BCD4-5A3739C5A4F8}"/>
              </a:ext>
            </a:extLst>
          </p:cNvPr>
          <p:cNvPicPr>
            <a:picLocks noChangeAspect="1"/>
          </p:cNvPicPr>
          <p:nvPr/>
        </p:nvPicPr>
        <p:blipFill>
          <a:blip r:embed="rId2"/>
          <a:stretch>
            <a:fillRect/>
          </a:stretch>
        </p:blipFill>
        <p:spPr>
          <a:xfrm>
            <a:off x="341867" y="1728805"/>
            <a:ext cx="6241321" cy="3985605"/>
          </a:xfrm>
          <a:prstGeom prst="rect">
            <a:avLst/>
          </a:prstGeom>
        </p:spPr>
      </p:pic>
      <p:pic>
        <p:nvPicPr>
          <p:cNvPr id="7" name="Picture 6">
            <a:extLst>
              <a:ext uri="{FF2B5EF4-FFF2-40B4-BE49-F238E27FC236}">
                <a16:creationId xmlns:a16="http://schemas.microsoft.com/office/drawing/2014/main" id="{E1E0505E-83F2-A04C-680D-0C4B62C67BF4}"/>
              </a:ext>
            </a:extLst>
          </p:cNvPr>
          <p:cNvPicPr>
            <a:picLocks noChangeAspect="1"/>
          </p:cNvPicPr>
          <p:nvPr/>
        </p:nvPicPr>
        <p:blipFill>
          <a:blip r:embed="rId3"/>
          <a:stretch>
            <a:fillRect/>
          </a:stretch>
        </p:blipFill>
        <p:spPr>
          <a:xfrm>
            <a:off x="6876843" y="1046774"/>
            <a:ext cx="4778154" cy="4922947"/>
          </a:xfrm>
          <a:prstGeom prst="rect">
            <a:avLst/>
          </a:prstGeom>
        </p:spPr>
      </p:pic>
      <p:sp>
        <p:nvSpPr>
          <p:cNvPr id="2" name="TextBox 1">
            <a:extLst>
              <a:ext uri="{FF2B5EF4-FFF2-40B4-BE49-F238E27FC236}">
                <a16:creationId xmlns:a16="http://schemas.microsoft.com/office/drawing/2014/main" id="{FEB411F2-E011-E248-817B-DB1061B2BF0E}"/>
              </a:ext>
            </a:extLst>
          </p:cNvPr>
          <p:cNvSpPr txBox="1"/>
          <p:nvPr/>
        </p:nvSpPr>
        <p:spPr>
          <a:xfrm>
            <a:off x="0" y="182880"/>
            <a:ext cx="12192000" cy="461665"/>
          </a:xfrm>
          <a:prstGeom prst="rect">
            <a:avLst/>
          </a:prstGeom>
          <a:noFill/>
        </p:spPr>
        <p:txBody>
          <a:bodyPr wrap="square" rtlCol="0">
            <a:spAutoFit/>
          </a:bodyPr>
          <a:lstStyle/>
          <a:p>
            <a:pPr algn="ctr"/>
            <a:r>
              <a:rPr lang="en-US" sz="2400" dirty="0">
                <a:latin typeface="Montserrat Light" panose="00000400000000000000" pitchFamily="2" charset="0"/>
              </a:rPr>
              <a:t>Azure Storage - Processing 30k items (Azure App Service P1V2)</a:t>
            </a:r>
          </a:p>
        </p:txBody>
      </p:sp>
    </p:spTree>
    <p:extLst>
      <p:ext uri="{BB962C8B-B14F-4D97-AF65-F5344CB8AC3E}">
        <p14:creationId xmlns:p14="http://schemas.microsoft.com/office/powerpoint/2010/main" val="2882605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EC6528-1CA3-44F1-2BB9-29EBFC4277EA}"/>
              </a:ext>
            </a:extLst>
          </p:cNvPr>
          <p:cNvPicPr>
            <a:picLocks noChangeAspect="1"/>
          </p:cNvPicPr>
          <p:nvPr/>
        </p:nvPicPr>
        <p:blipFill>
          <a:blip r:embed="rId2"/>
          <a:stretch>
            <a:fillRect/>
          </a:stretch>
        </p:blipFill>
        <p:spPr>
          <a:xfrm>
            <a:off x="0" y="5591504"/>
            <a:ext cx="12192000" cy="1266496"/>
          </a:xfrm>
          <a:prstGeom prst="rect">
            <a:avLst/>
          </a:prstGeom>
        </p:spPr>
      </p:pic>
      <p:pic>
        <p:nvPicPr>
          <p:cNvPr id="7" name="Picture 6">
            <a:extLst>
              <a:ext uri="{FF2B5EF4-FFF2-40B4-BE49-F238E27FC236}">
                <a16:creationId xmlns:a16="http://schemas.microsoft.com/office/drawing/2014/main" id="{7C6CF0A3-6736-56D9-56C4-1DBC420F52DB}"/>
              </a:ext>
            </a:extLst>
          </p:cNvPr>
          <p:cNvPicPr>
            <a:picLocks noChangeAspect="1"/>
          </p:cNvPicPr>
          <p:nvPr/>
        </p:nvPicPr>
        <p:blipFill>
          <a:blip r:embed="rId3"/>
          <a:stretch>
            <a:fillRect/>
          </a:stretch>
        </p:blipFill>
        <p:spPr>
          <a:xfrm>
            <a:off x="0" y="0"/>
            <a:ext cx="12192000" cy="4548426"/>
          </a:xfrm>
          <a:prstGeom prst="rect">
            <a:avLst/>
          </a:prstGeom>
        </p:spPr>
      </p:pic>
      <p:sp>
        <p:nvSpPr>
          <p:cNvPr id="8" name="Rectangle: Rounded Corners 7">
            <a:extLst>
              <a:ext uri="{FF2B5EF4-FFF2-40B4-BE49-F238E27FC236}">
                <a16:creationId xmlns:a16="http://schemas.microsoft.com/office/drawing/2014/main" id="{44EEC01A-E8A2-46EC-D630-C1D4DCA47832}"/>
              </a:ext>
            </a:extLst>
          </p:cNvPr>
          <p:cNvSpPr/>
          <p:nvPr/>
        </p:nvSpPr>
        <p:spPr>
          <a:xfrm>
            <a:off x="7766304" y="4895088"/>
            <a:ext cx="2243328" cy="1182624"/>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Orchestrator Stuck!!</a:t>
            </a:r>
          </a:p>
          <a:p>
            <a:pPr algn="ctr"/>
            <a:r>
              <a:rPr lang="en-US" sz="1000" dirty="0"/>
              <a:t>Current Date Time:</a:t>
            </a:r>
            <a:br>
              <a:rPr lang="en-US" sz="1000" dirty="0"/>
            </a:br>
            <a:r>
              <a:rPr lang="en-US" sz="1000" dirty="0"/>
              <a:t>2022-09-01T12:16Z (more than 2h stuck)</a:t>
            </a:r>
          </a:p>
        </p:txBody>
      </p:sp>
      <p:sp>
        <p:nvSpPr>
          <p:cNvPr id="9" name="Arrow: Down 8">
            <a:extLst>
              <a:ext uri="{FF2B5EF4-FFF2-40B4-BE49-F238E27FC236}">
                <a16:creationId xmlns:a16="http://schemas.microsoft.com/office/drawing/2014/main" id="{F3BCF9E2-FFB9-2227-C465-3A972F89144D}"/>
              </a:ext>
            </a:extLst>
          </p:cNvPr>
          <p:cNvSpPr/>
          <p:nvPr/>
        </p:nvSpPr>
        <p:spPr>
          <a:xfrm>
            <a:off x="8759952" y="6126480"/>
            <a:ext cx="256032" cy="365760"/>
          </a:xfrm>
          <a:prstGeom prst="downArrow">
            <a:avLst/>
          </a:prstGeom>
          <a:solidFill>
            <a:srgbClr val="6667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fails | Witchcraft Fuerteventura Windsurfing">
            <a:extLst>
              <a:ext uri="{FF2B5EF4-FFF2-40B4-BE49-F238E27FC236}">
                <a16:creationId xmlns:a16="http://schemas.microsoft.com/office/drawing/2014/main" id="{95BD20DB-F1C8-13BF-107A-CCD0E1C544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738" y="0"/>
            <a:ext cx="10294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42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F3F4C1DC-D1F8-F406-4C71-71E302EA5626}"/>
              </a:ext>
            </a:extLst>
          </p:cNvPr>
          <p:cNvPicPr>
            <a:picLocks noChangeAspect="1" noChangeArrowheads="1"/>
          </p:cNvPicPr>
          <p:nvPr/>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3C15A2A-04B4-BEAB-9CAE-A01F77147FF3}"/>
              </a:ext>
            </a:extLst>
          </p:cNvPr>
          <p:cNvSpPr txBox="1">
            <a:spLocks/>
          </p:cNvSpPr>
          <p:nvPr/>
        </p:nvSpPr>
        <p:spPr>
          <a:xfrm>
            <a:off x="1097280" y="1274064"/>
            <a:ext cx="10058400" cy="234584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rgbClr val="FFFFFF"/>
                </a:solidFill>
                <a:latin typeface="Montserrat" panose="00000500000000000000" pitchFamily="2" charset="0"/>
              </a:rPr>
              <a:t>Let´s dive in!</a:t>
            </a:r>
          </a:p>
        </p:txBody>
      </p:sp>
      <p:sp>
        <p:nvSpPr>
          <p:cNvPr id="7" name="TextBox 6">
            <a:extLst>
              <a:ext uri="{FF2B5EF4-FFF2-40B4-BE49-F238E27FC236}">
                <a16:creationId xmlns:a16="http://schemas.microsoft.com/office/drawing/2014/main" id="{A66FECEB-2B7D-0797-95DF-AF0BC09D0585}"/>
              </a:ext>
            </a:extLst>
          </p:cNvPr>
          <p:cNvSpPr txBox="1"/>
          <p:nvPr/>
        </p:nvSpPr>
        <p:spPr>
          <a:xfrm>
            <a:off x="4726081" y="3619912"/>
            <a:ext cx="2800797" cy="830997"/>
          </a:xfrm>
          <a:prstGeom prst="rect">
            <a:avLst/>
          </a:prstGeom>
          <a:noFill/>
        </p:spPr>
        <p:txBody>
          <a:bodyPr wrap="square" rtlCol="0">
            <a:spAutoFit/>
          </a:bodyPr>
          <a:lstStyle/>
          <a:p>
            <a:pPr algn="ct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Durable Function with SQL Server Storage Provider</a:t>
            </a:r>
          </a:p>
        </p:txBody>
      </p:sp>
    </p:spTree>
    <p:extLst>
      <p:ext uri="{BB962C8B-B14F-4D97-AF65-F5344CB8AC3E}">
        <p14:creationId xmlns:p14="http://schemas.microsoft.com/office/powerpoint/2010/main" val="2015903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4AE315-428B-6619-611E-B06AA1652E8F}"/>
              </a:ext>
            </a:extLst>
          </p:cNvPr>
          <p:cNvPicPr>
            <a:picLocks noChangeAspect="1"/>
          </p:cNvPicPr>
          <p:nvPr/>
        </p:nvPicPr>
        <p:blipFill>
          <a:blip r:embed="rId2"/>
          <a:stretch>
            <a:fillRect/>
          </a:stretch>
        </p:blipFill>
        <p:spPr>
          <a:xfrm>
            <a:off x="0" y="1095839"/>
            <a:ext cx="12192000" cy="611181"/>
          </a:xfrm>
          <a:prstGeom prst="rect">
            <a:avLst/>
          </a:prstGeom>
        </p:spPr>
      </p:pic>
      <p:pic>
        <p:nvPicPr>
          <p:cNvPr id="7" name="Picture 6">
            <a:extLst>
              <a:ext uri="{FF2B5EF4-FFF2-40B4-BE49-F238E27FC236}">
                <a16:creationId xmlns:a16="http://schemas.microsoft.com/office/drawing/2014/main" id="{EFD0FB24-21F4-17DA-5A47-55BE2399B2C5}"/>
              </a:ext>
            </a:extLst>
          </p:cNvPr>
          <p:cNvPicPr>
            <a:picLocks noChangeAspect="1"/>
          </p:cNvPicPr>
          <p:nvPr/>
        </p:nvPicPr>
        <p:blipFill>
          <a:blip r:embed="rId3"/>
          <a:stretch>
            <a:fillRect/>
          </a:stretch>
        </p:blipFill>
        <p:spPr>
          <a:xfrm>
            <a:off x="322289" y="2559511"/>
            <a:ext cx="7784892" cy="4180625"/>
          </a:xfrm>
          <a:prstGeom prst="rect">
            <a:avLst/>
          </a:prstGeom>
        </p:spPr>
      </p:pic>
      <p:sp>
        <p:nvSpPr>
          <p:cNvPr id="8" name="Rectangle: Rounded Corners 7">
            <a:extLst>
              <a:ext uri="{FF2B5EF4-FFF2-40B4-BE49-F238E27FC236}">
                <a16:creationId xmlns:a16="http://schemas.microsoft.com/office/drawing/2014/main" id="{837312E5-D4D2-208C-ED39-2F86F57637B8}"/>
              </a:ext>
            </a:extLst>
          </p:cNvPr>
          <p:cNvSpPr/>
          <p:nvPr/>
        </p:nvSpPr>
        <p:spPr>
          <a:xfrm>
            <a:off x="4974336" y="1830340"/>
            <a:ext cx="2243328" cy="1182624"/>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Orchestrator Stuck!!</a:t>
            </a:r>
          </a:p>
          <a:p>
            <a:pPr algn="ctr"/>
            <a:r>
              <a:rPr lang="en-US" sz="1000" dirty="0"/>
              <a:t>After Processing during more than 27 hours</a:t>
            </a:r>
          </a:p>
        </p:txBody>
      </p:sp>
      <p:sp>
        <p:nvSpPr>
          <p:cNvPr id="9" name="Arrow: Down 8">
            <a:extLst>
              <a:ext uri="{FF2B5EF4-FFF2-40B4-BE49-F238E27FC236}">
                <a16:creationId xmlns:a16="http://schemas.microsoft.com/office/drawing/2014/main" id="{F5A67A7E-41CA-675C-B65E-CC7E18731EF3}"/>
              </a:ext>
            </a:extLst>
          </p:cNvPr>
          <p:cNvSpPr/>
          <p:nvPr/>
        </p:nvSpPr>
        <p:spPr>
          <a:xfrm flipV="1">
            <a:off x="5967984" y="1498582"/>
            <a:ext cx="256032" cy="365760"/>
          </a:xfrm>
          <a:prstGeom prst="downArrow">
            <a:avLst/>
          </a:prstGeom>
          <a:solidFill>
            <a:srgbClr val="6667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34EFAD7-3C7F-3503-9E29-C2C1854F212F}"/>
              </a:ext>
            </a:extLst>
          </p:cNvPr>
          <p:cNvSpPr/>
          <p:nvPr/>
        </p:nvSpPr>
        <p:spPr>
          <a:xfrm>
            <a:off x="8342127" y="5557512"/>
            <a:ext cx="2243328" cy="1182624"/>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25,885 Items processed</a:t>
            </a:r>
          </a:p>
        </p:txBody>
      </p:sp>
      <p:sp>
        <p:nvSpPr>
          <p:cNvPr id="2" name="TextBox 1">
            <a:extLst>
              <a:ext uri="{FF2B5EF4-FFF2-40B4-BE49-F238E27FC236}">
                <a16:creationId xmlns:a16="http://schemas.microsoft.com/office/drawing/2014/main" id="{BC2FD255-80CC-A3B9-C046-42E53336E466}"/>
              </a:ext>
            </a:extLst>
          </p:cNvPr>
          <p:cNvSpPr txBox="1"/>
          <p:nvPr/>
        </p:nvSpPr>
        <p:spPr>
          <a:xfrm>
            <a:off x="0" y="182880"/>
            <a:ext cx="12192000" cy="461665"/>
          </a:xfrm>
          <a:prstGeom prst="rect">
            <a:avLst/>
          </a:prstGeom>
          <a:noFill/>
        </p:spPr>
        <p:txBody>
          <a:bodyPr wrap="square" rtlCol="0">
            <a:spAutoFit/>
          </a:bodyPr>
          <a:lstStyle/>
          <a:p>
            <a:pPr algn="ctr"/>
            <a:r>
              <a:rPr lang="en-US" sz="2400" dirty="0">
                <a:latin typeface="Montserrat Light" panose="00000400000000000000" pitchFamily="2" charset="0"/>
              </a:rPr>
              <a:t>MS SQL Server - Processing 30k items (Azure App Service P1V2)</a:t>
            </a:r>
          </a:p>
        </p:txBody>
      </p:sp>
      <p:pic>
        <p:nvPicPr>
          <p:cNvPr id="3" name="Picture 4" descr="fails | Witchcraft Fuerteventura Windsurfing">
            <a:extLst>
              <a:ext uri="{FF2B5EF4-FFF2-40B4-BE49-F238E27FC236}">
                <a16:creationId xmlns:a16="http://schemas.microsoft.com/office/drawing/2014/main" id="{7C7AEAB3-3B80-5594-2EDF-10A1B7EB49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738" y="0"/>
            <a:ext cx="10294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17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F3F4C1DC-D1F8-F406-4C71-71E302EA5626}"/>
              </a:ext>
            </a:extLst>
          </p:cNvPr>
          <p:cNvPicPr>
            <a:picLocks noChangeAspect="1" noChangeArrowheads="1"/>
          </p:cNvPicPr>
          <p:nvPr/>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3C15A2A-04B4-BEAB-9CAE-A01F77147FF3}"/>
              </a:ext>
            </a:extLst>
          </p:cNvPr>
          <p:cNvSpPr txBox="1">
            <a:spLocks/>
          </p:cNvSpPr>
          <p:nvPr/>
        </p:nvSpPr>
        <p:spPr>
          <a:xfrm>
            <a:off x="1097280" y="1274064"/>
            <a:ext cx="10058400" cy="234584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rgbClr val="FFFFFF"/>
                </a:solidFill>
                <a:latin typeface="Montserrat" panose="00000500000000000000" pitchFamily="2" charset="0"/>
              </a:rPr>
              <a:t>Let´s dive in!</a:t>
            </a:r>
          </a:p>
        </p:txBody>
      </p:sp>
      <p:sp>
        <p:nvSpPr>
          <p:cNvPr id="7" name="TextBox 6">
            <a:extLst>
              <a:ext uri="{FF2B5EF4-FFF2-40B4-BE49-F238E27FC236}">
                <a16:creationId xmlns:a16="http://schemas.microsoft.com/office/drawing/2014/main" id="{A66FECEB-2B7D-0797-95DF-AF0BC09D0585}"/>
              </a:ext>
            </a:extLst>
          </p:cNvPr>
          <p:cNvSpPr txBox="1"/>
          <p:nvPr/>
        </p:nvSpPr>
        <p:spPr>
          <a:xfrm>
            <a:off x="4726081" y="3619912"/>
            <a:ext cx="2800797" cy="830997"/>
          </a:xfrm>
          <a:prstGeom prst="rect">
            <a:avLst/>
          </a:prstGeom>
          <a:noFill/>
        </p:spPr>
        <p:txBody>
          <a:bodyPr wrap="square" rtlCol="0">
            <a:spAutoFit/>
          </a:bodyPr>
          <a:lstStyle/>
          <a:p>
            <a:pPr algn="ct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Durable Function with </a:t>
            </a:r>
            <a:r>
              <a:rPr lang="en-US" sz="1600" dirty="0" err="1">
                <a:solidFill>
                  <a:schemeClr val="bg1"/>
                </a:solidFill>
                <a:latin typeface="Montserrat" panose="00000500000000000000" pitchFamily="2" charset="0"/>
                <a:ea typeface="Open Sans" panose="020B0606030504020204" pitchFamily="34" charset="0"/>
                <a:cs typeface="Open Sans" panose="020B0606030504020204" pitchFamily="34" charset="0"/>
              </a:rPr>
              <a:t>Netherite</a:t>
            </a: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 Storage Provider</a:t>
            </a:r>
          </a:p>
        </p:txBody>
      </p:sp>
    </p:spTree>
    <p:extLst>
      <p:ext uri="{BB962C8B-B14F-4D97-AF65-F5344CB8AC3E}">
        <p14:creationId xmlns:p14="http://schemas.microsoft.com/office/powerpoint/2010/main" val="2624028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E1A0D5-5659-AF7A-9825-19117744E080}"/>
              </a:ext>
            </a:extLst>
          </p:cNvPr>
          <p:cNvPicPr>
            <a:picLocks noChangeAspect="1"/>
          </p:cNvPicPr>
          <p:nvPr/>
        </p:nvPicPr>
        <p:blipFill>
          <a:blip r:embed="rId2"/>
          <a:stretch>
            <a:fillRect/>
          </a:stretch>
        </p:blipFill>
        <p:spPr>
          <a:xfrm>
            <a:off x="2664166" y="971404"/>
            <a:ext cx="6863668" cy="5329720"/>
          </a:xfrm>
          <a:prstGeom prst="rect">
            <a:avLst/>
          </a:prstGeom>
        </p:spPr>
      </p:pic>
      <p:sp>
        <p:nvSpPr>
          <p:cNvPr id="6" name="TextBox 5">
            <a:extLst>
              <a:ext uri="{FF2B5EF4-FFF2-40B4-BE49-F238E27FC236}">
                <a16:creationId xmlns:a16="http://schemas.microsoft.com/office/drawing/2014/main" id="{D10DFAD4-8EEE-3B6D-AE6B-D6402D7775E1}"/>
              </a:ext>
            </a:extLst>
          </p:cNvPr>
          <p:cNvSpPr txBox="1"/>
          <p:nvPr/>
        </p:nvSpPr>
        <p:spPr>
          <a:xfrm>
            <a:off x="0" y="182880"/>
            <a:ext cx="12192000" cy="461665"/>
          </a:xfrm>
          <a:prstGeom prst="rect">
            <a:avLst/>
          </a:prstGeom>
          <a:noFill/>
        </p:spPr>
        <p:txBody>
          <a:bodyPr wrap="square" rtlCol="0">
            <a:spAutoFit/>
          </a:bodyPr>
          <a:lstStyle/>
          <a:p>
            <a:pPr algn="ctr"/>
            <a:r>
              <a:rPr lang="en-US" sz="2400" dirty="0" err="1">
                <a:latin typeface="Montserrat Light" panose="00000400000000000000" pitchFamily="2" charset="0"/>
              </a:rPr>
              <a:t>Netherite</a:t>
            </a:r>
            <a:r>
              <a:rPr lang="en-US" sz="2400" dirty="0">
                <a:latin typeface="Montserrat Light" panose="00000400000000000000" pitchFamily="2" charset="0"/>
              </a:rPr>
              <a:t> - Processing 30k items (Azure Elastic Plan P3)</a:t>
            </a:r>
          </a:p>
        </p:txBody>
      </p:sp>
    </p:spTree>
    <p:extLst>
      <p:ext uri="{BB962C8B-B14F-4D97-AF65-F5344CB8AC3E}">
        <p14:creationId xmlns:p14="http://schemas.microsoft.com/office/powerpoint/2010/main" val="2509794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miling for the camera&#10;&#10;Description automatically generated with low confidence">
            <a:extLst>
              <a:ext uri="{FF2B5EF4-FFF2-40B4-BE49-F238E27FC236}">
                <a16:creationId xmlns:a16="http://schemas.microsoft.com/office/drawing/2014/main" id="{E17FC61A-1748-EDB7-5668-E22B980AB075}"/>
              </a:ext>
            </a:extLst>
          </p:cNvPr>
          <p:cNvPicPr>
            <a:picLocks noChangeAspect="1"/>
          </p:cNvPicPr>
          <p:nvPr/>
        </p:nvPicPr>
        <p:blipFill rotWithShape="1">
          <a:blip r:embed="rId2">
            <a:extLst>
              <a:ext uri="{28A0092B-C50C-407E-A947-70E740481C1C}">
                <a14:useLocalDpi xmlns:a14="http://schemas.microsoft.com/office/drawing/2010/main" val="0"/>
              </a:ext>
            </a:extLst>
          </a:blip>
          <a:srcRect l="4750" r="14247" b="-3"/>
          <a:stretch/>
        </p:blipFill>
        <p:spPr>
          <a:xfrm>
            <a:off x="8563927" y="2155200"/>
            <a:ext cx="2547599" cy="2547599"/>
          </a:xfrm>
          <a:custGeom>
            <a:avLst/>
            <a:gdLst/>
            <a:ahLst/>
            <a:cxnLst/>
            <a:rect l="l" t="t" r="r" b="b"/>
            <a:pathLst>
              <a:path w="1924906" h="1924906">
                <a:moveTo>
                  <a:pt x="962453" y="0"/>
                </a:moveTo>
                <a:cubicBezTo>
                  <a:pt x="1494001" y="0"/>
                  <a:pt x="1924906" y="430905"/>
                  <a:pt x="1924906" y="962453"/>
                </a:cubicBezTo>
                <a:cubicBezTo>
                  <a:pt x="1924906" y="1494001"/>
                  <a:pt x="1494001" y="1924906"/>
                  <a:pt x="962453" y="1924906"/>
                </a:cubicBezTo>
                <a:cubicBezTo>
                  <a:pt x="430905" y="1924906"/>
                  <a:pt x="0" y="1494001"/>
                  <a:pt x="0" y="962453"/>
                </a:cubicBezTo>
                <a:cubicBezTo>
                  <a:pt x="0" y="430905"/>
                  <a:pt x="430905" y="0"/>
                  <a:pt x="962453" y="0"/>
                </a:cubicBezTo>
                <a:close/>
              </a:path>
            </a:pathLst>
          </a:custGeom>
          <a:ln w="25400">
            <a:solidFill>
              <a:schemeClr val="bg1"/>
            </a:solidFill>
          </a:ln>
        </p:spPr>
      </p:pic>
      <p:sp>
        <p:nvSpPr>
          <p:cNvPr id="3" name="Título 4">
            <a:extLst>
              <a:ext uri="{FF2B5EF4-FFF2-40B4-BE49-F238E27FC236}">
                <a16:creationId xmlns:a16="http://schemas.microsoft.com/office/drawing/2014/main" id="{AAEB4FD7-270D-ADA1-3509-4EC742692027}"/>
              </a:ext>
            </a:extLst>
          </p:cNvPr>
          <p:cNvSpPr txBox="1">
            <a:spLocks/>
          </p:cNvSpPr>
          <p:nvPr/>
        </p:nvSpPr>
        <p:spPr>
          <a:xfrm>
            <a:off x="0" y="115981"/>
            <a:ext cx="3950208" cy="6543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err="1">
                <a:solidFill>
                  <a:schemeClr val="bg1"/>
                </a:solidFill>
              </a:rPr>
              <a:t>About</a:t>
            </a:r>
            <a:r>
              <a:rPr lang="es-ES" sz="4000" b="1" dirty="0">
                <a:solidFill>
                  <a:schemeClr val="bg1"/>
                </a:solidFill>
              </a:rPr>
              <a:t> me</a:t>
            </a:r>
          </a:p>
        </p:txBody>
      </p:sp>
      <p:grpSp>
        <p:nvGrpSpPr>
          <p:cNvPr id="4" name="Group 3">
            <a:extLst>
              <a:ext uri="{FF2B5EF4-FFF2-40B4-BE49-F238E27FC236}">
                <a16:creationId xmlns:a16="http://schemas.microsoft.com/office/drawing/2014/main" id="{9D1BBCF0-1E95-2867-C1EE-FC93A7918D44}"/>
              </a:ext>
            </a:extLst>
          </p:cNvPr>
          <p:cNvGrpSpPr/>
          <p:nvPr/>
        </p:nvGrpSpPr>
        <p:grpSpPr>
          <a:xfrm>
            <a:off x="311576" y="4483776"/>
            <a:ext cx="2259710" cy="761761"/>
            <a:chOff x="1581647" y="5105568"/>
            <a:chExt cx="2259710" cy="761761"/>
          </a:xfrm>
        </p:grpSpPr>
        <p:grpSp>
          <p:nvGrpSpPr>
            <p:cNvPr id="5" name="Group 4">
              <a:extLst>
                <a:ext uri="{FF2B5EF4-FFF2-40B4-BE49-F238E27FC236}">
                  <a16:creationId xmlns:a16="http://schemas.microsoft.com/office/drawing/2014/main" id="{3E7B9716-C78F-AEA6-AB17-3A50E4574F4A}"/>
                </a:ext>
              </a:extLst>
            </p:cNvPr>
            <p:cNvGrpSpPr/>
            <p:nvPr/>
          </p:nvGrpSpPr>
          <p:grpSpPr>
            <a:xfrm>
              <a:off x="1866767" y="5105568"/>
              <a:ext cx="1689469" cy="455955"/>
              <a:chOff x="711137" y="4893283"/>
              <a:chExt cx="2259710" cy="609852"/>
            </a:xfrm>
          </p:grpSpPr>
          <p:pic>
            <p:nvPicPr>
              <p:cNvPr id="7" name="Picture 6">
                <a:extLst>
                  <a:ext uri="{FF2B5EF4-FFF2-40B4-BE49-F238E27FC236}">
                    <a16:creationId xmlns:a16="http://schemas.microsoft.com/office/drawing/2014/main" id="{AEE33943-1035-DB28-F423-44D876F4CEF9}"/>
                  </a:ext>
                </a:extLst>
              </p:cNvPr>
              <p:cNvPicPr>
                <a:picLocks noChangeAspect="1"/>
              </p:cNvPicPr>
              <p:nvPr/>
            </p:nvPicPr>
            <p:blipFill>
              <a:blip r:embed="rId3"/>
              <a:stretch>
                <a:fillRect/>
              </a:stretch>
            </p:blipFill>
            <p:spPr>
              <a:xfrm>
                <a:off x="711137" y="4893283"/>
                <a:ext cx="609600" cy="609600"/>
              </a:xfrm>
              <a:prstGeom prst="rect">
                <a:avLst/>
              </a:prstGeom>
            </p:spPr>
          </p:pic>
          <p:pic>
            <p:nvPicPr>
              <p:cNvPr id="8" name="Picture 7">
                <a:extLst>
                  <a:ext uri="{FF2B5EF4-FFF2-40B4-BE49-F238E27FC236}">
                    <a16:creationId xmlns:a16="http://schemas.microsoft.com/office/drawing/2014/main" id="{654B2C2B-A33E-BDC0-F6CF-5D16224BACAD}"/>
                  </a:ext>
                </a:extLst>
              </p:cNvPr>
              <p:cNvPicPr>
                <a:picLocks noChangeAspect="1"/>
              </p:cNvPicPr>
              <p:nvPr/>
            </p:nvPicPr>
            <p:blipFill>
              <a:blip r:embed="rId4"/>
              <a:stretch>
                <a:fillRect/>
              </a:stretch>
            </p:blipFill>
            <p:spPr>
              <a:xfrm>
                <a:off x="1536192" y="4893535"/>
                <a:ext cx="609600" cy="609600"/>
              </a:xfrm>
              <a:prstGeom prst="rect">
                <a:avLst/>
              </a:prstGeom>
            </p:spPr>
          </p:pic>
          <p:pic>
            <p:nvPicPr>
              <p:cNvPr id="9" name="Picture 8">
                <a:extLst>
                  <a:ext uri="{FF2B5EF4-FFF2-40B4-BE49-F238E27FC236}">
                    <a16:creationId xmlns:a16="http://schemas.microsoft.com/office/drawing/2014/main" id="{78506D29-5EEC-85EA-0FCC-EA610DC446F5}"/>
                  </a:ext>
                </a:extLst>
              </p:cNvPr>
              <p:cNvPicPr>
                <a:picLocks noChangeAspect="1"/>
              </p:cNvPicPr>
              <p:nvPr/>
            </p:nvPicPr>
            <p:blipFill>
              <a:blip r:embed="rId5"/>
              <a:stretch>
                <a:fillRect/>
              </a:stretch>
            </p:blipFill>
            <p:spPr>
              <a:xfrm>
                <a:off x="2361247" y="4893283"/>
                <a:ext cx="609600" cy="609600"/>
              </a:xfrm>
              <a:prstGeom prst="rect">
                <a:avLst/>
              </a:prstGeom>
            </p:spPr>
          </p:pic>
        </p:grpSp>
        <p:sp>
          <p:nvSpPr>
            <p:cNvPr id="6" name="TextBox 5">
              <a:extLst>
                <a:ext uri="{FF2B5EF4-FFF2-40B4-BE49-F238E27FC236}">
                  <a16:creationId xmlns:a16="http://schemas.microsoft.com/office/drawing/2014/main" id="{3990B2E2-E20B-B51F-E1B8-40DC6C3B4777}"/>
                </a:ext>
              </a:extLst>
            </p:cNvPr>
            <p:cNvSpPr txBox="1"/>
            <p:nvPr/>
          </p:nvSpPr>
          <p:spPr>
            <a:xfrm>
              <a:off x="1581647" y="5559552"/>
              <a:ext cx="2259710" cy="307777"/>
            </a:xfrm>
            <a:prstGeom prst="rect">
              <a:avLst/>
            </a:prstGeom>
            <a:noFill/>
          </p:spPr>
          <p:txBody>
            <a:bodyPr wrap="square" rtlCol="0">
              <a:spAutoFit/>
            </a:bodyPr>
            <a:lstStyle/>
            <a:p>
              <a:pPr algn="ctr"/>
              <a:r>
                <a:rPr lang="en-US" sz="1400" dirty="0">
                  <a:latin typeface="Montserrat" panose="00000500000000000000" pitchFamily="2" charset="0"/>
                </a:rPr>
                <a:t>@luismanez</a:t>
              </a:r>
            </a:p>
          </p:txBody>
        </p:sp>
      </p:grpSp>
      <p:pic>
        <p:nvPicPr>
          <p:cNvPr id="11" name="Graphic 10">
            <a:extLst>
              <a:ext uri="{FF2B5EF4-FFF2-40B4-BE49-F238E27FC236}">
                <a16:creationId xmlns:a16="http://schemas.microsoft.com/office/drawing/2014/main" id="{D74AA1B7-22AC-AB18-630F-C4FCFCF2E8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0304" y="6491478"/>
            <a:ext cx="333375" cy="190500"/>
          </a:xfrm>
          <a:prstGeom prst="rect">
            <a:avLst/>
          </a:prstGeom>
        </p:spPr>
      </p:pic>
      <p:sp>
        <p:nvSpPr>
          <p:cNvPr id="13" name="Subtitle 2">
            <a:extLst>
              <a:ext uri="{FF2B5EF4-FFF2-40B4-BE49-F238E27FC236}">
                <a16:creationId xmlns:a16="http://schemas.microsoft.com/office/drawing/2014/main" id="{0E3FED80-E397-4D8E-3E68-2FD9F61E4EAE}"/>
              </a:ext>
            </a:extLst>
          </p:cNvPr>
          <p:cNvSpPr txBox="1">
            <a:spLocks/>
          </p:cNvSpPr>
          <p:nvPr/>
        </p:nvSpPr>
        <p:spPr>
          <a:xfrm>
            <a:off x="183575" y="1688593"/>
            <a:ext cx="5833787" cy="10925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s-ES" sz="2900" dirty="0">
                <a:latin typeface="Montserrat" panose="00000500000000000000" pitchFamily="2" charset="0"/>
                <a:ea typeface="Open Sans" panose="020B0606030504020204" pitchFamily="34" charset="0"/>
                <a:cs typeface="Open Sans" panose="020B0606030504020204" pitchFamily="34" charset="0"/>
              </a:rPr>
              <a:t>Luis Mañez</a:t>
            </a:r>
          </a:p>
          <a:p>
            <a:pPr marL="0" indent="0" algn="r">
              <a:buNone/>
            </a:pPr>
            <a:r>
              <a:rPr lang="es-ES" sz="1800" dirty="0" err="1">
                <a:latin typeface="Montserrat" panose="00000500000000000000" pitchFamily="2" charset="0"/>
                <a:ea typeface="Open Sans" panose="020B0606030504020204" pitchFamily="34" charset="0"/>
                <a:cs typeface="Open Sans" panose="020B0606030504020204" pitchFamily="34" charset="0"/>
              </a:rPr>
              <a:t>Chief</a:t>
            </a:r>
            <a:r>
              <a:rPr lang="es-ES" sz="1800" dirty="0">
                <a:latin typeface="Montserrat" panose="00000500000000000000" pitchFamily="2" charset="0"/>
                <a:ea typeface="Open Sans" panose="020B0606030504020204" pitchFamily="34" charset="0"/>
                <a:cs typeface="Open Sans" panose="020B0606030504020204" pitchFamily="34" charset="0"/>
              </a:rPr>
              <a:t> </a:t>
            </a:r>
            <a:r>
              <a:rPr lang="es-ES" sz="1800" dirty="0" err="1">
                <a:latin typeface="Montserrat" panose="00000500000000000000" pitchFamily="2" charset="0"/>
                <a:ea typeface="Open Sans" panose="020B0606030504020204" pitchFamily="34" charset="0"/>
                <a:cs typeface="Open Sans" panose="020B0606030504020204" pitchFamily="34" charset="0"/>
              </a:rPr>
              <a:t>Architect</a:t>
            </a:r>
            <a:r>
              <a:rPr lang="es-ES" sz="1800" dirty="0">
                <a:latin typeface="Montserrat" panose="00000500000000000000" pitchFamily="2" charset="0"/>
                <a:ea typeface="Open Sans" panose="020B0606030504020204" pitchFamily="34" charset="0"/>
                <a:cs typeface="Open Sans" panose="020B0606030504020204" pitchFamily="34" charset="0"/>
              </a:rPr>
              <a:t> @ </a:t>
            </a:r>
            <a:r>
              <a:rPr lang="es-ES" sz="1800" dirty="0" err="1">
                <a:latin typeface="Montserrat" panose="00000500000000000000" pitchFamily="2" charset="0"/>
                <a:ea typeface="Open Sans" panose="020B0606030504020204" pitchFamily="34" charset="0"/>
                <a:cs typeface="Open Sans" panose="020B0606030504020204" pitchFamily="34" charset="0"/>
              </a:rPr>
              <a:t>ClearPeople</a:t>
            </a:r>
            <a:endParaRPr lang="en-US" sz="1800" dirty="0">
              <a:latin typeface="Montserrat" panose="00000500000000000000" pitchFamily="2" charset="0"/>
              <a:ea typeface="Open Sans" panose="020B0606030504020204" pitchFamily="34" charset="0"/>
              <a:cs typeface="Open Sans" panose="020B0606030504020204" pitchFamily="34" charset="0"/>
            </a:endParaRPr>
          </a:p>
        </p:txBody>
      </p:sp>
      <p:sp>
        <p:nvSpPr>
          <p:cNvPr id="14" name="Subtitle 2">
            <a:extLst>
              <a:ext uri="{FF2B5EF4-FFF2-40B4-BE49-F238E27FC236}">
                <a16:creationId xmlns:a16="http://schemas.microsoft.com/office/drawing/2014/main" id="{4D9F87B7-4F4A-EF7F-60BD-BC27AFAE7E21}"/>
              </a:ext>
            </a:extLst>
          </p:cNvPr>
          <p:cNvSpPr txBox="1">
            <a:spLocks/>
          </p:cNvSpPr>
          <p:nvPr/>
        </p:nvSpPr>
        <p:spPr>
          <a:xfrm>
            <a:off x="183574" y="3120092"/>
            <a:ext cx="5833787" cy="7845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200" dirty="0">
                <a:latin typeface="Montserrat" panose="00000500000000000000" pitchFamily="2" charset="0"/>
                <a:ea typeface="Open Sans" panose="020B0606030504020204" pitchFamily="34" charset="0"/>
                <a:cs typeface="Open Sans" panose="020B0606030504020204" pitchFamily="34" charset="0"/>
              </a:rPr>
              <a:t>M365 Development MVP. More than 20 years of experience working with Microsoft Technologies. MS Certified specialist in Developing Azure and SharePoint MCPD. Passionate about technology, blogger, technical writer and MS community active member.</a:t>
            </a:r>
          </a:p>
        </p:txBody>
      </p:sp>
      <p:pic>
        <p:nvPicPr>
          <p:cNvPr id="15" name="Picture 14" descr="Text&#10;&#10;Description automatically generated with medium confidence">
            <a:extLst>
              <a:ext uri="{FF2B5EF4-FFF2-40B4-BE49-F238E27FC236}">
                <a16:creationId xmlns:a16="http://schemas.microsoft.com/office/drawing/2014/main" id="{366DB549-4E6D-826B-062E-745F6732D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1927" y="4194048"/>
            <a:ext cx="751359" cy="1189651"/>
          </a:xfrm>
          <a:prstGeom prst="rect">
            <a:avLst/>
          </a:prstGeom>
        </p:spPr>
      </p:pic>
    </p:spTree>
    <p:extLst>
      <p:ext uri="{BB962C8B-B14F-4D97-AF65-F5344CB8AC3E}">
        <p14:creationId xmlns:p14="http://schemas.microsoft.com/office/powerpoint/2010/main" val="1549860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15EB65-177A-3C07-3950-153F91CE56C4}"/>
              </a:ext>
            </a:extLst>
          </p:cNvPr>
          <p:cNvSpPr txBox="1"/>
          <p:nvPr/>
        </p:nvSpPr>
        <p:spPr>
          <a:xfrm>
            <a:off x="0" y="182880"/>
            <a:ext cx="12192000" cy="461665"/>
          </a:xfrm>
          <a:prstGeom prst="rect">
            <a:avLst/>
          </a:prstGeom>
          <a:noFill/>
        </p:spPr>
        <p:txBody>
          <a:bodyPr wrap="square" rtlCol="0">
            <a:spAutoFit/>
          </a:bodyPr>
          <a:lstStyle/>
          <a:p>
            <a:pPr algn="ctr"/>
            <a:r>
              <a:rPr lang="en-US" sz="2400" dirty="0" err="1">
                <a:latin typeface="Montserrat Light" panose="00000400000000000000" pitchFamily="2" charset="0"/>
              </a:rPr>
              <a:t>Netherite</a:t>
            </a:r>
            <a:r>
              <a:rPr lang="en-US" sz="2400" dirty="0">
                <a:latin typeface="Montserrat Light" panose="00000400000000000000" pitchFamily="2" charset="0"/>
              </a:rPr>
              <a:t> - Processing 30k items (Azure Elastic Plan P3)</a:t>
            </a:r>
          </a:p>
        </p:txBody>
      </p:sp>
      <p:pic>
        <p:nvPicPr>
          <p:cNvPr id="8" name="Picture 7">
            <a:extLst>
              <a:ext uri="{FF2B5EF4-FFF2-40B4-BE49-F238E27FC236}">
                <a16:creationId xmlns:a16="http://schemas.microsoft.com/office/drawing/2014/main" id="{A1170CD4-1781-DB3E-5C7D-04BAF729C06C}"/>
              </a:ext>
            </a:extLst>
          </p:cNvPr>
          <p:cNvPicPr>
            <a:picLocks noChangeAspect="1"/>
          </p:cNvPicPr>
          <p:nvPr/>
        </p:nvPicPr>
        <p:blipFill>
          <a:blip r:embed="rId2"/>
          <a:stretch>
            <a:fillRect/>
          </a:stretch>
        </p:blipFill>
        <p:spPr>
          <a:xfrm>
            <a:off x="356874" y="1298053"/>
            <a:ext cx="11636748" cy="5082980"/>
          </a:xfrm>
          <a:prstGeom prst="rect">
            <a:avLst/>
          </a:prstGeom>
        </p:spPr>
      </p:pic>
    </p:spTree>
    <p:extLst>
      <p:ext uri="{BB962C8B-B14F-4D97-AF65-F5344CB8AC3E}">
        <p14:creationId xmlns:p14="http://schemas.microsoft.com/office/powerpoint/2010/main" val="47465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0DFAD4-8EEE-3B6D-AE6B-D6402D7775E1}"/>
              </a:ext>
            </a:extLst>
          </p:cNvPr>
          <p:cNvSpPr txBox="1"/>
          <p:nvPr/>
        </p:nvSpPr>
        <p:spPr>
          <a:xfrm>
            <a:off x="0" y="182880"/>
            <a:ext cx="12192000" cy="461665"/>
          </a:xfrm>
          <a:prstGeom prst="rect">
            <a:avLst/>
          </a:prstGeom>
          <a:noFill/>
        </p:spPr>
        <p:txBody>
          <a:bodyPr wrap="square" rtlCol="0">
            <a:spAutoFit/>
          </a:bodyPr>
          <a:lstStyle/>
          <a:p>
            <a:pPr algn="ctr"/>
            <a:r>
              <a:rPr lang="en-US" sz="2400" dirty="0" err="1">
                <a:latin typeface="Montserrat Light" panose="00000400000000000000" pitchFamily="2" charset="0"/>
              </a:rPr>
              <a:t>Netherite</a:t>
            </a:r>
            <a:r>
              <a:rPr lang="en-US" sz="2400" dirty="0">
                <a:latin typeface="Montserrat Light" panose="00000400000000000000" pitchFamily="2" charset="0"/>
              </a:rPr>
              <a:t> - Processing 30k items (Azure Elastic Plan P3)</a:t>
            </a:r>
          </a:p>
        </p:txBody>
      </p:sp>
      <p:pic>
        <p:nvPicPr>
          <p:cNvPr id="3" name="Picture 2">
            <a:extLst>
              <a:ext uri="{FF2B5EF4-FFF2-40B4-BE49-F238E27FC236}">
                <a16:creationId xmlns:a16="http://schemas.microsoft.com/office/drawing/2014/main" id="{B25748AF-5142-5868-B8FF-490F989250D1}"/>
              </a:ext>
            </a:extLst>
          </p:cNvPr>
          <p:cNvPicPr>
            <a:picLocks noChangeAspect="1"/>
          </p:cNvPicPr>
          <p:nvPr/>
        </p:nvPicPr>
        <p:blipFill>
          <a:blip r:embed="rId2"/>
          <a:stretch>
            <a:fillRect/>
          </a:stretch>
        </p:blipFill>
        <p:spPr>
          <a:xfrm>
            <a:off x="948244" y="1158043"/>
            <a:ext cx="10295512" cy="4541914"/>
          </a:xfrm>
          <a:prstGeom prst="rect">
            <a:avLst/>
          </a:prstGeom>
        </p:spPr>
      </p:pic>
      <p:pic>
        <p:nvPicPr>
          <p:cNvPr id="4" name="Picture 4" descr="fails | Witchcraft Fuerteventura Windsurfing">
            <a:extLst>
              <a:ext uri="{FF2B5EF4-FFF2-40B4-BE49-F238E27FC236}">
                <a16:creationId xmlns:a16="http://schemas.microsoft.com/office/drawing/2014/main" id="{D54CC234-6809-733B-EA44-416845116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8" y="0"/>
            <a:ext cx="10294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79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0DFAD4-8EEE-3B6D-AE6B-D6402D7775E1}"/>
              </a:ext>
            </a:extLst>
          </p:cNvPr>
          <p:cNvSpPr txBox="1"/>
          <p:nvPr/>
        </p:nvSpPr>
        <p:spPr>
          <a:xfrm>
            <a:off x="0" y="182880"/>
            <a:ext cx="12192000" cy="461665"/>
          </a:xfrm>
          <a:prstGeom prst="rect">
            <a:avLst/>
          </a:prstGeom>
          <a:noFill/>
        </p:spPr>
        <p:txBody>
          <a:bodyPr wrap="square" rtlCol="0">
            <a:spAutoFit/>
          </a:bodyPr>
          <a:lstStyle/>
          <a:p>
            <a:pPr algn="ctr"/>
            <a:r>
              <a:rPr lang="en-US" sz="2400" dirty="0">
                <a:latin typeface="Montserrat Light" panose="00000400000000000000" pitchFamily="2" charset="0"/>
              </a:rPr>
              <a:t>Performance Benchmarks</a:t>
            </a:r>
          </a:p>
        </p:txBody>
      </p:sp>
      <p:graphicFrame>
        <p:nvGraphicFramePr>
          <p:cNvPr id="2" name="Table 4">
            <a:extLst>
              <a:ext uri="{FF2B5EF4-FFF2-40B4-BE49-F238E27FC236}">
                <a16:creationId xmlns:a16="http://schemas.microsoft.com/office/drawing/2014/main" id="{8F317792-4AF8-D5E7-151F-E4FCD237E9A2}"/>
              </a:ext>
            </a:extLst>
          </p:cNvPr>
          <p:cNvGraphicFramePr>
            <a:graphicFrameLocks noGrp="1"/>
          </p:cNvGraphicFramePr>
          <p:nvPr>
            <p:extLst>
              <p:ext uri="{D42A27DB-BD31-4B8C-83A1-F6EECF244321}">
                <p14:modId xmlns:p14="http://schemas.microsoft.com/office/powerpoint/2010/main" val="4164057995"/>
              </p:ext>
            </p:extLst>
          </p:nvPr>
        </p:nvGraphicFramePr>
        <p:xfrm>
          <a:off x="2032000" y="235949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061052736"/>
                    </a:ext>
                  </a:extLst>
                </a:gridCol>
                <a:gridCol w="2709333">
                  <a:extLst>
                    <a:ext uri="{9D8B030D-6E8A-4147-A177-3AD203B41FA5}">
                      <a16:colId xmlns:a16="http://schemas.microsoft.com/office/drawing/2014/main" val="1944198268"/>
                    </a:ext>
                  </a:extLst>
                </a:gridCol>
                <a:gridCol w="2709333">
                  <a:extLst>
                    <a:ext uri="{9D8B030D-6E8A-4147-A177-3AD203B41FA5}">
                      <a16:colId xmlns:a16="http://schemas.microsoft.com/office/drawing/2014/main" val="2147930222"/>
                    </a:ext>
                  </a:extLst>
                </a:gridCol>
              </a:tblGrid>
              <a:tr h="370840">
                <a:tc>
                  <a:txBody>
                    <a:bodyPr/>
                    <a:lstStyle/>
                    <a:p>
                      <a:r>
                        <a:rPr lang="en-US" dirty="0"/>
                        <a:t>Storage Provider</a:t>
                      </a:r>
                    </a:p>
                  </a:txBody>
                  <a:tcPr/>
                </a:tc>
                <a:tc>
                  <a:txBody>
                    <a:bodyPr/>
                    <a:lstStyle/>
                    <a:p>
                      <a:r>
                        <a:rPr lang="en-US" dirty="0"/>
                        <a:t>500 items</a:t>
                      </a:r>
                    </a:p>
                  </a:txBody>
                  <a:tcPr/>
                </a:tc>
                <a:tc>
                  <a:txBody>
                    <a:bodyPr/>
                    <a:lstStyle/>
                    <a:p>
                      <a:r>
                        <a:rPr lang="en-US" dirty="0"/>
                        <a:t>30.000 items</a:t>
                      </a:r>
                    </a:p>
                  </a:txBody>
                  <a:tcPr/>
                </a:tc>
                <a:extLst>
                  <a:ext uri="{0D108BD9-81ED-4DB2-BD59-A6C34878D82A}">
                    <a16:rowId xmlns:a16="http://schemas.microsoft.com/office/drawing/2014/main" val="2767649730"/>
                  </a:ext>
                </a:extLst>
              </a:tr>
              <a:tr h="370840">
                <a:tc>
                  <a:txBody>
                    <a:bodyPr/>
                    <a:lstStyle/>
                    <a:p>
                      <a:r>
                        <a:rPr lang="en-US" dirty="0"/>
                        <a:t>Azure Storage</a:t>
                      </a:r>
                    </a:p>
                  </a:txBody>
                  <a:tcPr/>
                </a:tc>
                <a:tc>
                  <a:txBody>
                    <a:bodyPr/>
                    <a:lstStyle/>
                    <a:p>
                      <a:r>
                        <a:rPr lang="en-US" dirty="0"/>
                        <a:t>2'45"</a:t>
                      </a:r>
                    </a:p>
                  </a:txBody>
                  <a:tcPr/>
                </a:tc>
                <a:tc>
                  <a:txBody>
                    <a:bodyPr/>
                    <a:lstStyle/>
                    <a:p>
                      <a:endParaRPr lang="en-US" dirty="0"/>
                    </a:p>
                  </a:txBody>
                  <a:tcPr/>
                </a:tc>
                <a:extLst>
                  <a:ext uri="{0D108BD9-81ED-4DB2-BD59-A6C34878D82A}">
                    <a16:rowId xmlns:a16="http://schemas.microsoft.com/office/drawing/2014/main" val="3192900929"/>
                  </a:ext>
                </a:extLst>
              </a:tr>
              <a:tr h="370840">
                <a:tc>
                  <a:txBody>
                    <a:bodyPr/>
                    <a:lstStyle/>
                    <a:p>
                      <a:r>
                        <a:rPr lang="en-US" dirty="0"/>
                        <a:t>MS SQL Server</a:t>
                      </a:r>
                    </a:p>
                  </a:txBody>
                  <a:tcPr/>
                </a:tc>
                <a:tc>
                  <a:txBody>
                    <a:bodyPr/>
                    <a:lstStyle/>
                    <a:p>
                      <a:r>
                        <a:rPr lang="en-US" dirty="0"/>
                        <a:t>1'49"</a:t>
                      </a:r>
                    </a:p>
                  </a:txBody>
                  <a:tcPr/>
                </a:tc>
                <a:tc>
                  <a:txBody>
                    <a:bodyPr/>
                    <a:lstStyle/>
                    <a:p>
                      <a:endParaRPr lang="en-US"/>
                    </a:p>
                  </a:txBody>
                  <a:tcPr/>
                </a:tc>
                <a:extLst>
                  <a:ext uri="{0D108BD9-81ED-4DB2-BD59-A6C34878D82A}">
                    <a16:rowId xmlns:a16="http://schemas.microsoft.com/office/drawing/2014/main" val="2362767559"/>
                  </a:ext>
                </a:extLst>
              </a:tr>
              <a:tr h="370840">
                <a:tc>
                  <a:txBody>
                    <a:bodyPr/>
                    <a:lstStyle/>
                    <a:p>
                      <a:r>
                        <a:rPr lang="en-US" dirty="0" err="1"/>
                        <a:t>Netherite</a:t>
                      </a:r>
                      <a:endParaRPr lang="en-US" dirty="0"/>
                    </a:p>
                  </a:txBody>
                  <a:tcPr/>
                </a:tc>
                <a:tc>
                  <a:txBody>
                    <a:bodyPr/>
                    <a:lstStyle/>
                    <a:p>
                      <a:r>
                        <a:rPr lang="en-US" dirty="0"/>
                        <a:t>0'25"</a:t>
                      </a:r>
                    </a:p>
                  </a:txBody>
                  <a:tcPr/>
                </a:tc>
                <a:tc>
                  <a:txBody>
                    <a:bodyPr/>
                    <a:lstStyle/>
                    <a:p>
                      <a:endParaRPr lang="en-US" dirty="0"/>
                    </a:p>
                  </a:txBody>
                  <a:tcPr/>
                </a:tc>
                <a:extLst>
                  <a:ext uri="{0D108BD9-81ED-4DB2-BD59-A6C34878D82A}">
                    <a16:rowId xmlns:a16="http://schemas.microsoft.com/office/drawing/2014/main" val="4036970768"/>
                  </a:ext>
                </a:extLst>
              </a:tr>
            </a:tbl>
          </a:graphicData>
        </a:graphic>
      </p:graphicFrame>
      <p:pic>
        <p:nvPicPr>
          <p:cNvPr id="7" name="Graphic 6" descr="Badge Cross with solid fill">
            <a:extLst>
              <a:ext uri="{FF2B5EF4-FFF2-40B4-BE49-F238E27FC236}">
                <a16:creationId xmlns:a16="http://schemas.microsoft.com/office/drawing/2014/main" id="{5B59AAAC-8C8A-9DFF-72DD-654210CDED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00102" y="2773680"/>
            <a:ext cx="293962" cy="293962"/>
          </a:xfrm>
          <a:prstGeom prst="rect">
            <a:avLst/>
          </a:prstGeom>
        </p:spPr>
      </p:pic>
      <p:pic>
        <p:nvPicPr>
          <p:cNvPr id="8" name="Graphic 7" descr="Badge Cross with solid fill">
            <a:extLst>
              <a:ext uri="{FF2B5EF4-FFF2-40B4-BE49-F238E27FC236}">
                <a16:creationId xmlns:a16="http://schemas.microsoft.com/office/drawing/2014/main" id="{C7CFB3D7-C0D0-717F-67E8-1A12AF0124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00102" y="3147165"/>
            <a:ext cx="293962" cy="293962"/>
          </a:xfrm>
          <a:prstGeom prst="rect">
            <a:avLst/>
          </a:prstGeom>
        </p:spPr>
      </p:pic>
      <p:pic>
        <p:nvPicPr>
          <p:cNvPr id="9" name="Graphic 8" descr="Badge Cross with solid fill">
            <a:extLst>
              <a:ext uri="{FF2B5EF4-FFF2-40B4-BE49-F238E27FC236}">
                <a16:creationId xmlns:a16="http://schemas.microsoft.com/office/drawing/2014/main" id="{AAFFFDA1-711D-A666-7C9F-090CCAF9FE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00102" y="3515635"/>
            <a:ext cx="293962" cy="293962"/>
          </a:xfrm>
          <a:prstGeom prst="rect">
            <a:avLst/>
          </a:prstGeom>
        </p:spPr>
      </p:pic>
    </p:spTree>
    <p:extLst>
      <p:ext uri="{BB962C8B-B14F-4D97-AF65-F5344CB8AC3E}">
        <p14:creationId xmlns:p14="http://schemas.microsoft.com/office/powerpoint/2010/main" val="29112953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atch the 'Dawson's Creek' cast discover the crying meme for the first time  | EW.com">
            <a:extLst>
              <a:ext uri="{FF2B5EF4-FFF2-40B4-BE49-F238E27FC236}">
                <a16:creationId xmlns:a16="http://schemas.microsoft.com/office/drawing/2014/main" id="{6825C5A5-FA95-5D19-485D-F28D5D0DC3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803" b="868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3914C4-9B31-E79A-5FB4-B5D2EEE56DFC}"/>
              </a:ext>
            </a:extLst>
          </p:cNvPr>
          <p:cNvSpPr txBox="1"/>
          <p:nvPr/>
        </p:nvSpPr>
        <p:spPr>
          <a:xfrm>
            <a:off x="7107936" y="3078480"/>
            <a:ext cx="4346448" cy="3046988"/>
          </a:xfrm>
          <a:prstGeom prst="rect">
            <a:avLst/>
          </a:prstGeom>
          <a:noFill/>
        </p:spPr>
        <p:txBody>
          <a:bodyPr wrap="square" rtlCol="0">
            <a:spAutoFit/>
          </a:bodyPr>
          <a:lstStyle/>
          <a:p>
            <a:r>
              <a:rPr lang="en-US" sz="9600" b="1" dirty="0">
                <a:solidFill>
                  <a:schemeClr val="bg1"/>
                </a:solidFill>
                <a:latin typeface="Roboto" panose="02000000000000000000" pitchFamily="2" charset="0"/>
                <a:ea typeface="Roboto" panose="02000000000000000000" pitchFamily="2" charset="0"/>
              </a:rPr>
              <a:t>NOW</a:t>
            </a:r>
          </a:p>
          <a:p>
            <a:r>
              <a:rPr lang="en-US" sz="9600" b="1" dirty="0">
                <a:solidFill>
                  <a:schemeClr val="bg1"/>
                </a:solidFill>
                <a:latin typeface="Roboto" panose="02000000000000000000" pitchFamily="2" charset="0"/>
                <a:ea typeface="Roboto" panose="02000000000000000000" pitchFamily="2" charset="0"/>
              </a:rPr>
              <a:t>WHAT?</a:t>
            </a:r>
          </a:p>
        </p:txBody>
      </p:sp>
    </p:spTree>
    <p:extLst>
      <p:ext uri="{BB962C8B-B14F-4D97-AF65-F5344CB8AC3E}">
        <p14:creationId xmlns:p14="http://schemas.microsoft.com/office/powerpoint/2010/main" val="3462867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349E21-DC73-9941-3638-4AF5773E5278}"/>
              </a:ext>
            </a:extLst>
          </p:cNvPr>
          <p:cNvSpPr txBox="1"/>
          <p:nvPr/>
        </p:nvSpPr>
        <p:spPr>
          <a:xfrm>
            <a:off x="0" y="3105835"/>
            <a:ext cx="12192000" cy="523220"/>
          </a:xfrm>
          <a:prstGeom prst="rect">
            <a:avLst/>
          </a:prstGeom>
          <a:noFill/>
        </p:spPr>
        <p:txBody>
          <a:bodyPr wrap="square">
            <a:spAutoFit/>
          </a:bodyPr>
          <a:lstStyle/>
          <a:p>
            <a:pPr algn="ctr"/>
            <a:r>
              <a:rPr lang="en-US" sz="2800" dirty="0">
                <a:solidFill>
                  <a:schemeClr val="bg1"/>
                </a:solidFill>
              </a:rPr>
              <a:t>https://github.com/Azure/azure-functions-durable-extension/issues/2020</a:t>
            </a:r>
          </a:p>
        </p:txBody>
      </p:sp>
      <p:pic>
        <p:nvPicPr>
          <p:cNvPr id="9" name="Picture 8">
            <a:extLst>
              <a:ext uri="{FF2B5EF4-FFF2-40B4-BE49-F238E27FC236}">
                <a16:creationId xmlns:a16="http://schemas.microsoft.com/office/drawing/2014/main" id="{DC0E9406-3FC0-5BDB-E655-0E04FCAE9897}"/>
              </a:ext>
            </a:extLst>
          </p:cNvPr>
          <p:cNvPicPr>
            <a:picLocks noChangeAspect="1"/>
          </p:cNvPicPr>
          <p:nvPr/>
        </p:nvPicPr>
        <p:blipFill>
          <a:blip r:embed="rId2"/>
          <a:stretch>
            <a:fillRect/>
          </a:stretch>
        </p:blipFill>
        <p:spPr>
          <a:xfrm>
            <a:off x="1615051" y="1859144"/>
            <a:ext cx="8961897" cy="3139712"/>
          </a:xfrm>
          <a:prstGeom prst="rect">
            <a:avLst/>
          </a:prstGeom>
          <a:ln>
            <a:solidFill>
              <a:schemeClr val="bg1"/>
            </a:solidFill>
          </a:ln>
        </p:spPr>
      </p:pic>
      <p:sp>
        <p:nvSpPr>
          <p:cNvPr id="10" name="Rectangle 9">
            <a:extLst>
              <a:ext uri="{FF2B5EF4-FFF2-40B4-BE49-F238E27FC236}">
                <a16:creationId xmlns:a16="http://schemas.microsoft.com/office/drawing/2014/main" id="{2328C743-3F5B-E08A-4CB1-AFB9ED6CA652}"/>
              </a:ext>
            </a:extLst>
          </p:cNvPr>
          <p:cNvSpPr/>
          <p:nvPr/>
        </p:nvSpPr>
        <p:spPr>
          <a:xfrm>
            <a:off x="2481072" y="3974592"/>
            <a:ext cx="7766304" cy="841248"/>
          </a:xfrm>
          <a:prstGeom prst="rect">
            <a:avLst/>
          </a:prstGeom>
          <a:noFill/>
          <a:ln>
            <a:solidFill>
              <a:srgbClr val="FFD1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82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FDBC4F0-9AB2-37E8-C05E-A3BDBE27C5A1}"/>
              </a:ext>
            </a:extLst>
          </p:cNvPr>
          <p:cNvSpPr txBox="1"/>
          <p:nvPr/>
        </p:nvSpPr>
        <p:spPr>
          <a:xfrm>
            <a:off x="198120" y="2090172"/>
            <a:ext cx="11795760" cy="2677656"/>
          </a:xfrm>
          <a:prstGeom prst="rect">
            <a:avLst/>
          </a:prstGeom>
          <a:noFill/>
        </p:spPr>
        <p:txBody>
          <a:bodyPr wrap="square">
            <a:spAutoFit/>
          </a:bodyPr>
          <a:lstStyle/>
          <a:p>
            <a:r>
              <a:rPr lang="en-US" sz="2400" dirty="0">
                <a:solidFill>
                  <a:schemeClr val="bg1"/>
                </a:solidFill>
                <a:latin typeface="Montserrat Light" panose="00000400000000000000" pitchFamily="2" charset="0"/>
              </a:rPr>
              <a:t>Rather than introducing new thresholds, we're aiming to make scenarios "just-work" more reliably by introducing more memory efficiency, throttling, etc. so that folks don't have to worry as much about the size of their objects. There's technically no reason for us to introduce a threshold since we don't have any limits that force us to. Rather, the trick is ensuring that the system behaves in an expected way when objects do become too large (that said, we can certainly add some concrete recommendations in the docs).</a:t>
            </a:r>
          </a:p>
        </p:txBody>
      </p:sp>
    </p:spTree>
    <p:extLst>
      <p:ext uri="{BB962C8B-B14F-4D97-AF65-F5344CB8AC3E}">
        <p14:creationId xmlns:p14="http://schemas.microsoft.com/office/powerpoint/2010/main" val="464659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77E5D3-E4ED-79FA-1FD7-7F0EA8ACAD6F}"/>
              </a:ext>
            </a:extLst>
          </p:cNvPr>
          <p:cNvSpPr txBox="1"/>
          <p:nvPr/>
        </p:nvSpPr>
        <p:spPr>
          <a:xfrm>
            <a:off x="0" y="6448151"/>
            <a:ext cx="12192000" cy="338554"/>
          </a:xfrm>
          <a:prstGeom prst="rect">
            <a:avLst/>
          </a:prstGeom>
          <a:noFill/>
        </p:spPr>
        <p:txBody>
          <a:bodyPr wrap="square">
            <a:spAutoFit/>
          </a:bodyPr>
          <a:lstStyle/>
          <a:p>
            <a:pPr algn="ctr"/>
            <a:r>
              <a:rPr lang="en-US" sz="1600" dirty="0">
                <a:solidFill>
                  <a:schemeClr val="bg1"/>
                </a:solidFill>
              </a:rPr>
              <a:t>https://medium.com/@cgillum/common-pitfalls-with-durable-execution-frameworks-like-durable-functions-or-temporal-eaf635d4a8bb</a:t>
            </a:r>
          </a:p>
        </p:txBody>
      </p:sp>
      <p:graphicFrame>
        <p:nvGraphicFramePr>
          <p:cNvPr id="3" name="Diagram 2">
            <a:extLst>
              <a:ext uri="{FF2B5EF4-FFF2-40B4-BE49-F238E27FC236}">
                <a16:creationId xmlns:a16="http://schemas.microsoft.com/office/drawing/2014/main" id="{746C4069-ECB2-59AB-B666-EE7785E7BF26}"/>
              </a:ext>
            </a:extLst>
          </p:cNvPr>
          <p:cNvGraphicFramePr/>
          <p:nvPr>
            <p:extLst>
              <p:ext uri="{D42A27DB-BD31-4B8C-83A1-F6EECF244321}">
                <p14:modId xmlns:p14="http://schemas.microsoft.com/office/powerpoint/2010/main" val="4055557934"/>
              </p:ext>
            </p:extLst>
          </p:nvPr>
        </p:nvGraphicFramePr>
        <p:xfrm>
          <a:off x="1731264" y="318685"/>
          <a:ext cx="8729472" cy="5819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80185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682079"/>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57FD32-B19B-BD44-19DD-C7A7785228AA}"/>
              </a:ext>
            </a:extLst>
          </p:cNvPr>
          <p:cNvSpPr txBox="1"/>
          <p:nvPr/>
        </p:nvSpPr>
        <p:spPr>
          <a:xfrm>
            <a:off x="0" y="3244334"/>
            <a:ext cx="12192000" cy="646331"/>
          </a:xfrm>
          <a:prstGeom prst="rect">
            <a:avLst/>
          </a:prstGeom>
          <a:noFill/>
        </p:spPr>
        <p:txBody>
          <a:bodyPr wrap="square">
            <a:spAutoFit/>
          </a:bodyPr>
          <a:lstStyle/>
          <a:p>
            <a:pPr algn="ctr"/>
            <a:r>
              <a:rPr lang="en-US" sz="3600" dirty="0">
                <a:solidFill>
                  <a:schemeClr val="bg1"/>
                </a:solidFill>
                <a:latin typeface="Roboto" panose="02000000000000000000" pitchFamily="2" charset="0"/>
                <a:ea typeface="Roboto" panose="02000000000000000000" pitchFamily="2" charset="0"/>
              </a:rPr>
              <a:t>https://github.com/luismanez/netcoreconf-bcn-2022</a:t>
            </a:r>
          </a:p>
        </p:txBody>
      </p:sp>
    </p:spTree>
    <p:extLst>
      <p:ext uri="{BB962C8B-B14F-4D97-AF65-F5344CB8AC3E}">
        <p14:creationId xmlns:p14="http://schemas.microsoft.com/office/powerpoint/2010/main" val="2086038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99DC4A-DE31-0385-350E-B88CDD48EA1E}"/>
              </a:ext>
            </a:extLst>
          </p:cNvPr>
          <p:cNvSpPr txBox="1"/>
          <p:nvPr/>
        </p:nvSpPr>
        <p:spPr>
          <a:xfrm>
            <a:off x="935736" y="1205635"/>
            <a:ext cx="10320528" cy="4446730"/>
          </a:xfrm>
          <a:prstGeom prst="rect">
            <a:avLst/>
          </a:prstGeom>
          <a:noFill/>
        </p:spPr>
        <p:txBody>
          <a:bodyPr wrap="square" rtlCol="0">
            <a:spAutoFit/>
          </a:bodyPr>
          <a:lstStyle/>
          <a:p>
            <a:pPr marL="342900" indent="-342900">
              <a:lnSpc>
                <a:spcPct val="200000"/>
              </a:lnSpc>
              <a:buFont typeface="+mj-lt"/>
              <a:buAutoNum type="arabicPeriod"/>
            </a:pPr>
            <a:r>
              <a:rPr lang="en-US" dirty="0">
                <a:solidFill>
                  <a:schemeClr val="bg1"/>
                </a:solidFill>
                <a:hlinkClick r:id="rId2">
                  <a:extLst>
                    <a:ext uri="{A12FA001-AC4F-418D-AE19-62706E023703}">
                      <ahyp:hlinkClr xmlns:ahyp="http://schemas.microsoft.com/office/drawing/2018/hyperlinkcolor" val="tx"/>
                    </a:ext>
                  </a:extLst>
                </a:hlinkClick>
              </a:rPr>
              <a:t>Durable Functions Official Docs</a:t>
            </a:r>
            <a:endParaRPr lang="en-US" dirty="0">
              <a:solidFill>
                <a:schemeClr val="bg1"/>
              </a:solidFill>
              <a:hlinkClick r:id="rId3">
                <a:extLst>
                  <a:ext uri="{A12FA001-AC4F-418D-AE19-62706E023703}">
                    <ahyp:hlinkClr xmlns:ahyp="http://schemas.microsoft.com/office/drawing/2018/hyperlinkcolor" val="tx"/>
                  </a:ext>
                </a:extLst>
              </a:hlinkClick>
            </a:endParaRPr>
          </a:p>
          <a:p>
            <a:pPr marL="342900" indent="-342900">
              <a:lnSpc>
                <a:spcPct val="200000"/>
              </a:lnSpc>
              <a:buFont typeface="+mj-lt"/>
              <a:buAutoNum type="arabicPeriod"/>
            </a:pPr>
            <a:r>
              <a:rPr lang="en-US" dirty="0">
                <a:solidFill>
                  <a:schemeClr val="bg1"/>
                </a:solidFill>
                <a:hlinkClick r:id="rId4">
                  <a:extLst>
                    <a:ext uri="{A12FA001-AC4F-418D-AE19-62706E023703}">
                      <ahyp:hlinkClr xmlns:ahyp="http://schemas.microsoft.com/office/drawing/2018/hyperlinkcolor" val="tx"/>
                    </a:ext>
                  </a:extLst>
                </a:hlinkClick>
              </a:rPr>
              <a:t>Durable Functions Storage Providers</a:t>
            </a:r>
            <a:endParaRPr lang="en-US" dirty="0">
              <a:solidFill>
                <a:schemeClr val="bg1"/>
              </a:solidFill>
            </a:endParaRPr>
          </a:p>
          <a:p>
            <a:pPr marL="800100" lvl="1" indent="-342900">
              <a:lnSpc>
                <a:spcPct val="200000"/>
              </a:lnSpc>
              <a:buFont typeface="+mj-lt"/>
              <a:buAutoNum type="arabicPeriod"/>
            </a:pPr>
            <a:r>
              <a:rPr lang="en-US" dirty="0">
                <a:solidFill>
                  <a:schemeClr val="bg1"/>
                </a:solidFill>
                <a:hlinkClick r:id="rId5">
                  <a:extLst>
                    <a:ext uri="{A12FA001-AC4F-418D-AE19-62706E023703}">
                      <ahyp:hlinkClr xmlns:ahyp="http://schemas.microsoft.com/office/drawing/2018/hyperlinkcolor" val="tx"/>
                    </a:ext>
                  </a:extLst>
                </a:hlinkClick>
              </a:rPr>
              <a:t>Durable Task SQL Provider (microsoft.github.io)</a:t>
            </a:r>
            <a:endParaRPr lang="en-US" dirty="0">
              <a:solidFill>
                <a:schemeClr val="bg1"/>
              </a:solidFill>
            </a:endParaRPr>
          </a:p>
          <a:p>
            <a:pPr marL="800100" lvl="1" indent="-342900">
              <a:lnSpc>
                <a:spcPct val="200000"/>
              </a:lnSpc>
              <a:buFont typeface="+mj-lt"/>
              <a:buAutoNum type="arabicPeriod"/>
            </a:pPr>
            <a:r>
              <a:rPr lang="en-US" dirty="0" err="1">
                <a:solidFill>
                  <a:schemeClr val="bg1"/>
                </a:solidFill>
                <a:hlinkClick r:id="rId6">
                  <a:extLst>
                    <a:ext uri="{A12FA001-AC4F-418D-AE19-62706E023703}">
                      <ahyp:hlinkClr xmlns:ahyp="http://schemas.microsoft.com/office/drawing/2018/hyperlinkcolor" val="tx"/>
                    </a:ext>
                  </a:extLst>
                </a:hlinkClick>
              </a:rPr>
              <a:t>Netherite</a:t>
            </a:r>
            <a:r>
              <a:rPr lang="en-US" dirty="0">
                <a:solidFill>
                  <a:schemeClr val="bg1"/>
                </a:solidFill>
                <a:hlinkClick r:id="rId6">
                  <a:extLst>
                    <a:ext uri="{A12FA001-AC4F-418D-AE19-62706E023703}">
                      <ahyp:hlinkClr xmlns:ahyp="http://schemas.microsoft.com/office/drawing/2018/hyperlinkcolor" val="tx"/>
                    </a:ext>
                  </a:extLst>
                </a:hlinkClick>
              </a:rPr>
              <a:t> Workflow Execution Engine (microsoft.github.io)</a:t>
            </a:r>
            <a:endParaRPr lang="en-US" dirty="0">
              <a:solidFill>
                <a:schemeClr val="bg1"/>
              </a:solidFill>
            </a:endParaRPr>
          </a:p>
          <a:p>
            <a:pPr marL="342900" indent="-342900">
              <a:lnSpc>
                <a:spcPct val="200000"/>
              </a:lnSpc>
              <a:buFont typeface="+mj-lt"/>
              <a:buAutoNum type="arabicPeriod"/>
            </a:pPr>
            <a:r>
              <a:rPr lang="en-US" dirty="0">
                <a:solidFill>
                  <a:schemeClr val="bg1"/>
                </a:solidFill>
                <a:hlinkClick r:id="rId3">
                  <a:extLst>
                    <a:ext uri="{A12FA001-AC4F-418D-AE19-62706E023703}">
                      <ahyp:hlinkClr xmlns:ahyp="http://schemas.microsoft.com/office/drawing/2018/hyperlinkcolor" val="tx"/>
                    </a:ext>
                  </a:extLst>
                </a:hlinkClick>
              </a:rPr>
              <a:t>Orchestrator stuck when processing High volume data (with source code to reproduce it) · Issue #2020 · Azure/azure-functions-durable-extension (github.com)</a:t>
            </a:r>
            <a:endParaRPr lang="en-US" dirty="0">
              <a:solidFill>
                <a:schemeClr val="bg1"/>
              </a:solidFill>
            </a:endParaRPr>
          </a:p>
          <a:p>
            <a:pPr marL="342900" indent="-342900">
              <a:lnSpc>
                <a:spcPct val="200000"/>
              </a:lnSpc>
              <a:buFont typeface="+mj-lt"/>
              <a:buAutoNum type="arabicPeriod"/>
            </a:pPr>
            <a:r>
              <a:rPr lang="en-US" dirty="0">
                <a:solidFill>
                  <a:schemeClr val="bg1"/>
                </a:solidFill>
                <a:hlinkClick r:id="rId7">
                  <a:extLst>
                    <a:ext uri="{A12FA001-AC4F-418D-AE19-62706E023703}">
                      <ahyp:hlinkClr xmlns:ahyp="http://schemas.microsoft.com/office/drawing/2018/hyperlinkcolor" val="tx"/>
                    </a:ext>
                  </a:extLst>
                </a:hlinkClick>
              </a:rPr>
              <a:t>Common Pitfalls with Durable Execution Frameworks, like Durable Functions or Temporal | by Chris Gillum | Aug, 2022 | Medium</a:t>
            </a:r>
            <a:endParaRPr lang="en-US" dirty="0">
              <a:solidFill>
                <a:schemeClr val="bg1"/>
              </a:solidFill>
            </a:endParaRPr>
          </a:p>
        </p:txBody>
      </p:sp>
      <p:sp>
        <p:nvSpPr>
          <p:cNvPr id="4" name="TextBox 3">
            <a:extLst>
              <a:ext uri="{FF2B5EF4-FFF2-40B4-BE49-F238E27FC236}">
                <a16:creationId xmlns:a16="http://schemas.microsoft.com/office/drawing/2014/main" id="{A40F83F2-9DE3-A401-3098-3248275C7D7B}"/>
              </a:ext>
            </a:extLst>
          </p:cNvPr>
          <p:cNvSpPr txBox="1"/>
          <p:nvPr/>
        </p:nvSpPr>
        <p:spPr>
          <a:xfrm>
            <a:off x="0" y="0"/>
            <a:ext cx="12192000" cy="646331"/>
          </a:xfrm>
          <a:prstGeom prst="rect">
            <a:avLst/>
          </a:prstGeom>
          <a:noFill/>
        </p:spPr>
        <p:txBody>
          <a:bodyPr wrap="square" rtlCol="0">
            <a:spAutoFit/>
          </a:bodyPr>
          <a:lstStyle/>
          <a:p>
            <a:pPr algn="ctr"/>
            <a:r>
              <a:rPr lang="en-US" sz="3600" dirty="0">
                <a:solidFill>
                  <a:schemeClr val="bg1"/>
                </a:solidFill>
                <a:latin typeface="Roboto" panose="02000000000000000000" pitchFamily="2" charset="0"/>
                <a:ea typeface="Roboto" panose="02000000000000000000" pitchFamily="2" charset="0"/>
              </a:rPr>
              <a:t>References</a:t>
            </a:r>
          </a:p>
        </p:txBody>
      </p:sp>
    </p:spTree>
    <p:extLst>
      <p:ext uri="{BB962C8B-B14F-4D97-AF65-F5344CB8AC3E}">
        <p14:creationId xmlns:p14="http://schemas.microsoft.com/office/powerpoint/2010/main" val="19599251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791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1923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dirty="0" err="1">
                <a:ln>
                  <a:noFill/>
                </a:ln>
                <a:solidFill>
                  <a:prstClr val="white"/>
                </a:solidFill>
                <a:effectLst/>
                <a:uLnTx/>
                <a:uFillTx/>
                <a:latin typeface="Segoe UI" panose="020B0502040204020203" pitchFamily="34" charset="0"/>
                <a:ea typeface="+mn-ea"/>
                <a:cs typeface="Segoe UI" panose="020B0502040204020203" pitchFamily="34" charset="0"/>
              </a:rPr>
              <a:t>Thank´s</a:t>
            </a:r>
            <a:endParaRPr kumimoji="0" lang="en-US" sz="7200" b="1"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Visit</a:t>
            </a:r>
            <a:r>
              <a:rPr lang="en-US" sz="2000" dirty="0">
                <a:solidFill>
                  <a:prstClr val="white"/>
                </a:solidFill>
                <a:latin typeface="Segoe UI" panose="020B0502040204020203" pitchFamily="34" charset="0"/>
                <a:cs typeface="Segoe UI" panose="020B0502040204020203" pitchFamily="34" charset="0"/>
              </a:rPr>
              <a:t> on</a:t>
            </a: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netcoreconf.com</a:t>
            </a: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271CD3-6919-5FA0-F961-1E83C54941D3}"/>
              </a:ext>
            </a:extLst>
          </p:cNvPr>
          <p:cNvPicPr>
            <a:picLocks noChangeAspect="1"/>
          </p:cNvPicPr>
          <p:nvPr/>
        </p:nvPicPr>
        <p:blipFill>
          <a:blip r:embed="rId2"/>
          <a:stretch>
            <a:fillRect/>
          </a:stretch>
        </p:blipFill>
        <p:spPr>
          <a:xfrm>
            <a:off x="1973222" y="2887933"/>
            <a:ext cx="8245555" cy="1082134"/>
          </a:xfrm>
          <a:prstGeom prst="rect">
            <a:avLst/>
          </a:prstGeom>
        </p:spPr>
      </p:pic>
    </p:spTree>
    <p:extLst>
      <p:ext uri="{BB962C8B-B14F-4D97-AF65-F5344CB8AC3E}">
        <p14:creationId xmlns:p14="http://schemas.microsoft.com/office/powerpoint/2010/main" val="3817460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271CD3-6919-5FA0-F961-1E83C54941D3}"/>
              </a:ext>
            </a:extLst>
          </p:cNvPr>
          <p:cNvPicPr>
            <a:picLocks noChangeAspect="1"/>
          </p:cNvPicPr>
          <p:nvPr/>
        </p:nvPicPr>
        <p:blipFill>
          <a:blip r:embed="rId2"/>
          <a:stretch>
            <a:fillRect/>
          </a:stretch>
        </p:blipFill>
        <p:spPr>
          <a:xfrm>
            <a:off x="-8541268" y="1016000"/>
            <a:ext cx="31408070" cy="4121947"/>
          </a:xfrm>
          <a:prstGeom prst="rect">
            <a:avLst/>
          </a:prstGeom>
        </p:spPr>
      </p:pic>
      <p:sp>
        <p:nvSpPr>
          <p:cNvPr id="5" name="Rectangle 4">
            <a:extLst>
              <a:ext uri="{FF2B5EF4-FFF2-40B4-BE49-F238E27FC236}">
                <a16:creationId xmlns:a16="http://schemas.microsoft.com/office/drawing/2014/main" id="{DE72194A-A868-F87E-1989-6EB776DF39FE}"/>
              </a:ext>
            </a:extLst>
          </p:cNvPr>
          <p:cNvSpPr/>
          <p:nvPr/>
        </p:nvSpPr>
        <p:spPr>
          <a:xfrm>
            <a:off x="292100" y="4025900"/>
            <a:ext cx="11658600" cy="9525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16C1E4-5D14-04FE-D07C-732175E39C4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96DB3A7-7C7C-B2D2-8DC6-4A2CA081695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9714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oiler Alert PNG Image | Transparent PNG Free Download on SeekPNG">
            <a:extLst>
              <a:ext uri="{FF2B5EF4-FFF2-40B4-BE49-F238E27FC236}">
                <a16:creationId xmlns:a16="http://schemas.microsoft.com/office/drawing/2014/main" id="{710DD6A8-E18F-5F3F-77E7-59793C32EA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86"/>
            <a:ext cx="12191999" cy="687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951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2C944D-9005-3CB0-3C8D-5A330A3B9208}"/>
              </a:ext>
            </a:extLst>
          </p:cNvPr>
          <p:cNvPicPr>
            <a:picLocks noChangeAspect="1"/>
          </p:cNvPicPr>
          <p:nvPr/>
        </p:nvPicPr>
        <p:blipFill>
          <a:blip r:embed="rId2"/>
          <a:stretch>
            <a:fillRect/>
          </a:stretch>
        </p:blipFill>
        <p:spPr>
          <a:xfrm>
            <a:off x="1447800" y="814387"/>
            <a:ext cx="9296400" cy="5229225"/>
          </a:xfrm>
          <a:prstGeom prst="rect">
            <a:avLst/>
          </a:prstGeom>
        </p:spPr>
      </p:pic>
    </p:spTree>
    <p:extLst>
      <p:ext uri="{BB962C8B-B14F-4D97-AF65-F5344CB8AC3E}">
        <p14:creationId xmlns:p14="http://schemas.microsoft.com/office/powerpoint/2010/main" val="2338765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Watch the 'Dawson's Creek' cast discover the crying meme for the first time  | EW.com">
            <a:extLst>
              <a:ext uri="{FF2B5EF4-FFF2-40B4-BE49-F238E27FC236}">
                <a16:creationId xmlns:a16="http://schemas.microsoft.com/office/drawing/2014/main" id="{6825C5A5-FA95-5D19-485D-F28D5D0DC3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803" b="868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3914C4-9B31-E79A-5FB4-B5D2EEE56DFC}"/>
              </a:ext>
            </a:extLst>
          </p:cNvPr>
          <p:cNvSpPr txBox="1"/>
          <p:nvPr/>
        </p:nvSpPr>
        <p:spPr>
          <a:xfrm>
            <a:off x="7107936" y="3078480"/>
            <a:ext cx="3944112" cy="3046988"/>
          </a:xfrm>
          <a:prstGeom prst="rect">
            <a:avLst/>
          </a:prstGeom>
          <a:noFill/>
        </p:spPr>
        <p:txBody>
          <a:bodyPr wrap="square" rtlCol="0">
            <a:spAutoFit/>
          </a:bodyPr>
          <a:lstStyle/>
          <a:p>
            <a:r>
              <a:rPr lang="en-US" sz="9600" b="1" dirty="0">
                <a:solidFill>
                  <a:schemeClr val="bg1"/>
                </a:solidFill>
                <a:latin typeface="Roboto" panose="02000000000000000000" pitchFamily="2" charset="0"/>
                <a:ea typeface="Roboto" panose="02000000000000000000" pitchFamily="2" charset="0"/>
              </a:rPr>
              <a:t>BUT</a:t>
            </a:r>
          </a:p>
          <a:p>
            <a:r>
              <a:rPr lang="en-US" sz="9600" b="1" dirty="0">
                <a:solidFill>
                  <a:schemeClr val="bg1"/>
                </a:solidFill>
                <a:latin typeface="Roboto" panose="02000000000000000000" pitchFamily="2" charset="0"/>
                <a:ea typeface="Roboto" panose="02000000000000000000" pitchFamily="2" charset="0"/>
              </a:rPr>
              <a:t>WHY?</a:t>
            </a:r>
          </a:p>
        </p:txBody>
      </p:sp>
    </p:spTree>
    <p:extLst>
      <p:ext uri="{BB962C8B-B14F-4D97-AF65-F5344CB8AC3E}">
        <p14:creationId xmlns:p14="http://schemas.microsoft.com/office/powerpoint/2010/main" val="837275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1037" name="Group 1036">
            <a:extLst>
              <a:ext uri="{FF2B5EF4-FFF2-40B4-BE49-F238E27FC236}">
                <a16:creationId xmlns:a16="http://schemas.microsoft.com/office/drawing/2014/main" id="{79781269-5DBF-E849-D782-B4097BB72408}"/>
              </a:ext>
            </a:extLst>
          </p:cNvPr>
          <p:cNvGrpSpPr/>
          <p:nvPr/>
        </p:nvGrpSpPr>
        <p:grpSpPr>
          <a:xfrm>
            <a:off x="124533" y="778822"/>
            <a:ext cx="11818676" cy="5941592"/>
            <a:chOff x="124533" y="864166"/>
            <a:chExt cx="11818676" cy="5941592"/>
          </a:xfrm>
        </p:grpSpPr>
        <p:grpSp>
          <p:nvGrpSpPr>
            <p:cNvPr id="23" name="Group 22">
              <a:extLst>
                <a:ext uri="{FF2B5EF4-FFF2-40B4-BE49-F238E27FC236}">
                  <a16:creationId xmlns:a16="http://schemas.microsoft.com/office/drawing/2014/main" id="{939C6BD5-B70C-C89D-7671-ED7467F20BE7}"/>
                </a:ext>
              </a:extLst>
            </p:cNvPr>
            <p:cNvGrpSpPr/>
            <p:nvPr/>
          </p:nvGrpSpPr>
          <p:grpSpPr>
            <a:xfrm>
              <a:off x="187229" y="1301458"/>
              <a:ext cx="1627632" cy="762000"/>
              <a:chOff x="5163312" y="1786128"/>
              <a:chExt cx="1627632" cy="762000"/>
            </a:xfrm>
          </p:grpSpPr>
          <p:sp>
            <p:nvSpPr>
              <p:cNvPr id="12" name="Rectangle: Rounded Corners 11">
                <a:extLst>
                  <a:ext uri="{FF2B5EF4-FFF2-40B4-BE49-F238E27FC236}">
                    <a16:creationId xmlns:a16="http://schemas.microsoft.com/office/drawing/2014/main" id="{E962FB93-AF30-2EF4-15F7-D618991B1352}"/>
                  </a:ext>
                </a:extLst>
              </p:cNvPr>
              <p:cNvSpPr/>
              <p:nvPr/>
            </p:nvSpPr>
            <p:spPr>
              <a:xfrm>
                <a:off x="5163312" y="1786128"/>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FD5EC51-C3F7-F540-9EB7-FC869BC41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464" y="1989263"/>
                <a:ext cx="719328" cy="355730"/>
              </a:xfrm>
              <a:prstGeom prst="rect">
                <a:avLst/>
              </a:prstGeom>
              <a:noFill/>
              <a:extLst>
                <a:ext uri="{909E8E84-426E-40DD-AFC4-6F175D3DCCD1}">
                  <a14:hiddenFill xmlns:a14="http://schemas.microsoft.com/office/drawing/2010/main">
                    <a:solidFill>
                      <a:srgbClr val="FFFFFF"/>
                    </a:solidFill>
                  </a14:hiddenFill>
                </a:ext>
              </a:extLst>
            </p:spPr>
          </p:pic>
          <p:sp>
            <p:nvSpPr>
              <p:cNvPr id="6" name="Cylinder 5">
                <a:extLst>
                  <a:ext uri="{FF2B5EF4-FFF2-40B4-BE49-F238E27FC236}">
                    <a16:creationId xmlns:a16="http://schemas.microsoft.com/office/drawing/2014/main" id="{099AD822-0241-572C-BFA8-B200BE341605}"/>
                  </a:ext>
                </a:extLst>
              </p:cNvPr>
              <p:cNvSpPr/>
              <p:nvPr/>
            </p:nvSpPr>
            <p:spPr>
              <a:xfrm>
                <a:off x="6564091" y="2246414"/>
                <a:ext cx="226853" cy="301714"/>
              </a:xfrm>
              <a:prstGeom prst="can">
                <a:avLst/>
              </a:prstGeom>
              <a:solidFill>
                <a:srgbClr val="006AB6"/>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C7C9760-3C48-1D07-ABC3-90EA4AF172B2}"/>
                </a:ext>
              </a:extLst>
            </p:cNvPr>
            <p:cNvGrpSpPr/>
            <p:nvPr/>
          </p:nvGrpSpPr>
          <p:grpSpPr>
            <a:xfrm>
              <a:off x="124533" y="3210118"/>
              <a:ext cx="1627632" cy="762000"/>
              <a:chOff x="5163312" y="2907792"/>
              <a:chExt cx="1627632" cy="762000"/>
            </a:xfrm>
          </p:grpSpPr>
          <p:sp>
            <p:nvSpPr>
              <p:cNvPr id="15" name="Rectangle: Rounded Corners 14">
                <a:extLst>
                  <a:ext uri="{FF2B5EF4-FFF2-40B4-BE49-F238E27FC236}">
                    <a16:creationId xmlns:a16="http://schemas.microsoft.com/office/drawing/2014/main" id="{61994CF0-D77D-C4D5-8109-A6EED1F31F08}"/>
                  </a:ext>
                </a:extLst>
              </p:cNvPr>
              <p:cNvSpPr/>
              <p:nvPr/>
            </p:nvSpPr>
            <p:spPr>
              <a:xfrm>
                <a:off x="5163312" y="2907792"/>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ylinder 16">
                <a:extLst>
                  <a:ext uri="{FF2B5EF4-FFF2-40B4-BE49-F238E27FC236}">
                    <a16:creationId xmlns:a16="http://schemas.microsoft.com/office/drawing/2014/main" id="{8E70ACC5-3335-5416-EE73-B25881E5E308}"/>
                  </a:ext>
                </a:extLst>
              </p:cNvPr>
              <p:cNvSpPr/>
              <p:nvPr/>
            </p:nvSpPr>
            <p:spPr>
              <a:xfrm>
                <a:off x="6564091" y="3368078"/>
                <a:ext cx="226853" cy="301714"/>
              </a:xfrm>
              <a:prstGeom prst="can">
                <a:avLst/>
              </a:prstGeom>
              <a:solidFill>
                <a:srgbClr val="00255B"/>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2052" name="Picture 4" descr="Integración de Dynamics 365 by SmartBug con HubSpot | Conéctala aquí">
                <a:extLst>
                  <a:ext uri="{FF2B5EF4-FFF2-40B4-BE49-F238E27FC236}">
                    <a16:creationId xmlns:a16="http://schemas.microsoft.com/office/drawing/2014/main" id="{084D1B37-FAB8-DD0E-7A46-72C582EE4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1952" y="3023616"/>
                <a:ext cx="530352" cy="5303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8443421D-B653-3B91-449D-B7D74F9E820E}"/>
                </a:ext>
              </a:extLst>
            </p:cNvPr>
            <p:cNvGrpSpPr/>
            <p:nvPr/>
          </p:nvGrpSpPr>
          <p:grpSpPr>
            <a:xfrm>
              <a:off x="187229" y="4871890"/>
              <a:ext cx="1627632" cy="762000"/>
              <a:chOff x="5168107" y="4031318"/>
              <a:chExt cx="1627632" cy="762000"/>
            </a:xfrm>
          </p:grpSpPr>
          <p:sp>
            <p:nvSpPr>
              <p:cNvPr id="18" name="Rectangle: Rounded Corners 17">
                <a:extLst>
                  <a:ext uri="{FF2B5EF4-FFF2-40B4-BE49-F238E27FC236}">
                    <a16:creationId xmlns:a16="http://schemas.microsoft.com/office/drawing/2014/main" id="{18831C7F-70E4-8AAF-ED93-601476ABFCFC}"/>
                  </a:ext>
                </a:extLst>
              </p:cNvPr>
              <p:cNvSpPr/>
              <p:nvPr/>
            </p:nvSpPr>
            <p:spPr>
              <a:xfrm>
                <a:off x="5168107" y="4031318"/>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er 18">
                <a:extLst>
                  <a:ext uri="{FF2B5EF4-FFF2-40B4-BE49-F238E27FC236}">
                    <a16:creationId xmlns:a16="http://schemas.microsoft.com/office/drawing/2014/main" id="{94544F41-AB80-1D60-3F9C-7B9EDCA0D693}"/>
                  </a:ext>
                </a:extLst>
              </p:cNvPr>
              <p:cNvSpPr/>
              <p:nvPr/>
            </p:nvSpPr>
            <p:spPr>
              <a:xfrm>
                <a:off x="6568886" y="4491604"/>
                <a:ext cx="226853" cy="301714"/>
              </a:xfrm>
              <a:prstGeom prst="can">
                <a:avLst/>
              </a:prstGeom>
              <a:solidFill>
                <a:srgbClr val="5EA0EF"/>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CB314CF1-7069-AD9B-3380-55E5B1928C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4668" y="4209858"/>
                <a:ext cx="404919" cy="404919"/>
              </a:xfrm>
              <a:prstGeom prst="rect">
                <a:avLst/>
              </a:prstGeom>
            </p:spPr>
          </p:pic>
        </p:grpSp>
        <p:grpSp>
          <p:nvGrpSpPr>
            <p:cNvPr id="13" name="Group 12">
              <a:extLst>
                <a:ext uri="{FF2B5EF4-FFF2-40B4-BE49-F238E27FC236}">
                  <a16:creationId xmlns:a16="http://schemas.microsoft.com/office/drawing/2014/main" id="{90FF46F4-F219-AB01-242F-C710CB5874AD}"/>
                </a:ext>
              </a:extLst>
            </p:cNvPr>
            <p:cNvGrpSpPr/>
            <p:nvPr/>
          </p:nvGrpSpPr>
          <p:grpSpPr>
            <a:xfrm>
              <a:off x="2159072" y="3209506"/>
              <a:ext cx="1708627" cy="977108"/>
              <a:chOff x="2342384" y="2740114"/>
              <a:chExt cx="1708627" cy="977108"/>
            </a:xfrm>
          </p:grpSpPr>
          <p:sp>
            <p:nvSpPr>
              <p:cNvPr id="3" name="Rectangle: Rounded Corners 2">
                <a:extLst>
                  <a:ext uri="{FF2B5EF4-FFF2-40B4-BE49-F238E27FC236}">
                    <a16:creationId xmlns:a16="http://schemas.microsoft.com/office/drawing/2014/main" id="{F517E630-0B3D-01CF-4ABE-9505D9A378A1}"/>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GetDataToSync</a:t>
                </a:r>
                <a:endParaRPr lang="en-US" sz="1400" dirty="0">
                  <a:latin typeface="Roboto" panose="02000000000000000000" pitchFamily="2" charset="0"/>
                  <a:ea typeface="Roboto" panose="02000000000000000000" pitchFamily="2" charset="0"/>
                </a:endParaRPr>
              </a:p>
            </p:txBody>
          </p:sp>
          <p:pic>
            <p:nvPicPr>
              <p:cNvPr id="4" name="Graphic 3">
                <a:extLst>
                  <a:ext uri="{FF2B5EF4-FFF2-40B4-BE49-F238E27FC236}">
                    <a16:creationId xmlns:a16="http://schemas.microsoft.com/office/drawing/2014/main" id="{E6D8F765-160A-AF0A-3881-7EC978353C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cxnSp>
          <p:nvCxnSpPr>
            <p:cNvPr id="16" name="Connector: Elbow 15">
              <a:extLst>
                <a:ext uri="{FF2B5EF4-FFF2-40B4-BE49-F238E27FC236}">
                  <a16:creationId xmlns:a16="http://schemas.microsoft.com/office/drawing/2014/main" id="{B89B0C5E-D2C2-D75A-63AF-7209A6A1F4CE}"/>
                </a:ext>
              </a:extLst>
            </p:cNvPr>
            <p:cNvCxnSpPr>
              <a:cxnSpLocks/>
              <a:stCxn id="3" idx="0"/>
              <a:endCxn id="12" idx="3"/>
            </p:cNvCxnSpPr>
            <p:nvPr/>
          </p:nvCxnSpPr>
          <p:spPr>
            <a:xfrm rot="16200000" flipV="1">
              <a:off x="1670848" y="1826471"/>
              <a:ext cx="1527048" cy="1239022"/>
            </a:xfrm>
            <a:prstGeom prst="bentConnector2">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EFF9CBA-C971-CB09-904A-9435E0DC970A}"/>
                </a:ext>
              </a:extLst>
            </p:cNvPr>
            <p:cNvCxnSpPr>
              <a:cxnSpLocks/>
              <a:stCxn id="3" idx="1"/>
              <a:endCxn id="15" idx="3"/>
            </p:cNvCxnSpPr>
            <p:nvPr/>
          </p:nvCxnSpPr>
          <p:spPr>
            <a:xfrm rot="10800000" flipV="1">
              <a:off x="1752165" y="3590506"/>
              <a:ext cx="487902" cy="612"/>
            </a:xfrm>
            <a:prstGeom prst="bentConnector3">
              <a:avLst>
                <a:gd name="adj1" fmla="val 50000"/>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4A72059-94E4-9000-CBA7-B8823D5222B1}"/>
                </a:ext>
              </a:extLst>
            </p:cNvPr>
            <p:cNvCxnSpPr>
              <a:cxnSpLocks/>
              <a:stCxn id="3" idx="2"/>
              <a:endCxn id="18" idx="3"/>
            </p:cNvCxnSpPr>
            <p:nvPr/>
          </p:nvCxnSpPr>
          <p:spPr>
            <a:xfrm rot="5400000">
              <a:off x="1793680" y="3992687"/>
              <a:ext cx="1281384" cy="1239022"/>
            </a:xfrm>
            <a:prstGeom prst="bentConnector2">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sp>
          <p:nvSpPr>
            <p:cNvPr id="27" name="Cylinder 26">
              <a:extLst>
                <a:ext uri="{FF2B5EF4-FFF2-40B4-BE49-F238E27FC236}">
                  <a16:creationId xmlns:a16="http://schemas.microsoft.com/office/drawing/2014/main" id="{D26C309B-AD2B-366C-956F-F143C9B0B833}"/>
                </a:ext>
              </a:extLst>
            </p:cNvPr>
            <p:cNvSpPr/>
            <p:nvPr/>
          </p:nvSpPr>
          <p:spPr>
            <a:xfrm>
              <a:off x="4097386" y="2840736"/>
              <a:ext cx="425846" cy="1493520"/>
            </a:xfrm>
            <a:prstGeom prst="can">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47BF5CF2-D889-CC15-FCD4-D1619DCDD203}"/>
                </a:ext>
              </a:extLst>
            </p:cNvPr>
            <p:cNvGrpSpPr/>
            <p:nvPr/>
          </p:nvGrpSpPr>
          <p:grpSpPr>
            <a:xfrm>
              <a:off x="5103440" y="1057618"/>
              <a:ext cx="1708627" cy="977108"/>
              <a:chOff x="2342384" y="2740114"/>
              <a:chExt cx="1708627" cy="977108"/>
            </a:xfrm>
          </p:grpSpPr>
          <p:sp>
            <p:nvSpPr>
              <p:cNvPr id="29" name="Rectangle: Rounded Corners 28">
                <a:extLst>
                  <a:ext uri="{FF2B5EF4-FFF2-40B4-BE49-F238E27FC236}">
                    <a16:creationId xmlns:a16="http://schemas.microsoft.com/office/drawing/2014/main" id="{BBB1BDE4-4478-6373-F9BE-C8A8CAED2C8B}"/>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1</a:t>
                </a:r>
              </a:p>
            </p:txBody>
          </p:sp>
          <p:pic>
            <p:nvPicPr>
              <p:cNvPr id="30" name="Graphic 29">
                <a:extLst>
                  <a:ext uri="{FF2B5EF4-FFF2-40B4-BE49-F238E27FC236}">
                    <a16:creationId xmlns:a16="http://schemas.microsoft.com/office/drawing/2014/main" id="{5E1A9F96-14C5-F5A8-938E-A46BA419E8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31" name="Group 30">
              <a:extLst>
                <a:ext uri="{FF2B5EF4-FFF2-40B4-BE49-F238E27FC236}">
                  <a16:creationId xmlns:a16="http://schemas.microsoft.com/office/drawing/2014/main" id="{B90BDBF2-D2EB-E6CA-FC91-370A07EE8CE3}"/>
                </a:ext>
              </a:extLst>
            </p:cNvPr>
            <p:cNvGrpSpPr/>
            <p:nvPr/>
          </p:nvGrpSpPr>
          <p:grpSpPr>
            <a:xfrm>
              <a:off x="5103440" y="2514562"/>
              <a:ext cx="1708627" cy="977108"/>
              <a:chOff x="2342384" y="2740114"/>
              <a:chExt cx="1708627" cy="977108"/>
            </a:xfrm>
          </p:grpSpPr>
          <p:sp>
            <p:nvSpPr>
              <p:cNvPr id="32" name="Rectangle: Rounded Corners 31">
                <a:extLst>
                  <a:ext uri="{FF2B5EF4-FFF2-40B4-BE49-F238E27FC236}">
                    <a16:creationId xmlns:a16="http://schemas.microsoft.com/office/drawing/2014/main" id="{8CC2A250-2D7B-96DB-BF2D-7D2E1ECEF825}"/>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2</a:t>
                </a:r>
              </a:p>
            </p:txBody>
          </p:sp>
          <p:pic>
            <p:nvPicPr>
              <p:cNvPr id="33" name="Graphic 32">
                <a:extLst>
                  <a:ext uri="{FF2B5EF4-FFF2-40B4-BE49-F238E27FC236}">
                    <a16:creationId xmlns:a16="http://schemas.microsoft.com/office/drawing/2014/main" id="{00DC51C9-1C81-0FA6-3091-D495616B61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2" name="Group 1">
              <a:extLst>
                <a:ext uri="{FF2B5EF4-FFF2-40B4-BE49-F238E27FC236}">
                  <a16:creationId xmlns:a16="http://schemas.microsoft.com/office/drawing/2014/main" id="{D883ACC8-E768-B904-6396-22CE907A5413}"/>
                </a:ext>
              </a:extLst>
            </p:cNvPr>
            <p:cNvGrpSpPr/>
            <p:nvPr/>
          </p:nvGrpSpPr>
          <p:grpSpPr>
            <a:xfrm>
              <a:off x="5100179" y="3834772"/>
              <a:ext cx="1708627" cy="977108"/>
              <a:chOff x="2342384" y="2740114"/>
              <a:chExt cx="1708627" cy="977108"/>
            </a:xfrm>
          </p:grpSpPr>
          <p:sp>
            <p:nvSpPr>
              <p:cNvPr id="5" name="Rectangle: Rounded Corners 4">
                <a:extLst>
                  <a:ext uri="{FF2B5EF4-FFF2-40B4-BE49-F238E27FC236}">
                    <a16:creationId xmlns:a16="http://schemas.microsoft.com/office/drawing/2014/main" id="{8F112E24-111F-B0DE-BF6F-D8D0D2FA1778}"/>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3</a:t>
                </a:r>
              </a:p>
            </p:txBody>
          </p:sp>
          <p:pic>
            <p:nvPicPr>
              <p:cNvPr id="7" name="Graphic 6">
                <a:extLst>
                  <a:ext uri="{FF2B5EF4-FFF2-40B4-BE49-F238E27FC236}">
                    <a16:creationId xmlns:a16="http://schemas.microsoft.com/office/drawing/2014/main" id="{5046951D-0F75-1575-ED59-42AF38FC87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8" name="Group 7">
              <a:extLst>
                <a:ext uri="{FF2B5EF4-FFF2-40B4-BE49-F238E27FC236}">
                  <a16:creationId xmlns:a16="http://schemas.microsoft.com/office/drawing/2014/main" id="{64DDB0FA-3C57-844C-9A96-4B3663F3CAD9}"/>
                </a:ext>
              </a:extLst>
            </p:cNvPr>
            <p:cNvGrpSpPr/>
            <p:nvPr/>
          </p:nvGrpSpPr>
          <p:grpSpPr>
            <a:xfrm>
              <a:off x="5100179" y="5828650"/>
              <a:ext cx="1708627" cy="977108"/>
              <a:chOff x="2342384" y="2740114"/>
              <a:chExt cx="1708627" cy="977108"/>
            </a:xfrm>
          </p:grpSpPr>
          <p:sp>
            <p:nvSpPr>
              <p:cNvPr id="9" name="Rectangle: Rounded Corners 8">
                <a:extLst>
                  <a:ext uri="{FF2B5EF4-FFF2-40B4-BE49-F238E27FC236}">
                    <a16:creationId xmlns:a16="http://schemas.microsoft.com/office/drawing/2014/main" id="{23C65DCF-7DFA-3EA6-C795-0B34BEC13013}"/>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N</a:t>
                </a:r>
              </a:p>
            </p:txBody>
          </p:sp>
          <p:pic>
            <p:nvPicPr>
              <p:cNvPr id="10" name="Graphic 9">
                <a:extLst>
                  <a:ext uri="{FF2B5EF4-FFF2-40B4-BE49-F238E27FC236}">
                    <a16:creationId xmlns:a16="http://schemas.microsoft.com/office/drawing/2014/main" id="{CC79BFF2-5411-527F-66CD-340367D615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sp>
          <p:nvSpPr>
            <p:cNvPr id="39" name="TextBox 38">
              <a:extLst>
                <a:ext uri="{FF2B5EF4-FFF2-40B4-BE49-F238E27FC236}">
                  <a16:creationId xmlns:a16="http://schemas.microsoft.com/office/drawing/2014/main" id="{A37B378C-CD7A-C104-B8B7-52113663956E}"/>
                </a:ext>
              </a:extLst>
            </p:cNvPr>
            <p:cNvSpPr txBox="1"/>
            <p:nvPr/>
          </p:nvSpPr>
          <p:spPr>
            <a:xfrm>
              <a:off x="5181174" y="4489598"/>
              <a:ext cx="1627632" cy="1200329"/>
            </a:xfrm>
            <a:prstGeom prst="rect">
              <a:avLst/>
            </a:prstGeom>
            <a:noFill/>
          </p:spPr>
          <p:txBody>
            <a:bodyPr wrap="square" rtlCol="0">
              <a:spAutoFit/>
            </a:bodyPr>
            <a:lstStyle/>
            <a:p>
              <a:pPr algn="ctr"/>
              <a:r>
                <a:rPr lang="en-US" sz="2400" dirty="0"/>
                <a:t>.</a:t>
              </a:r>
            </a:p>
            <a:p>
              <a:pPr algn="ctr"/>
              <a:r>
                <a:rPr lang="en-US" sz="2400" dirty="0"/>
                <a:t>.</a:t>
              </a:r>
            </a:p>
            <a:p>
              <a:pPr algn="ctr"/>
              <a:r>
                <a:rPr lang="en-US" sz="2400" dirty="0"/>
                <a:t>.</a:t>
              </a:r>
            </a:p>
          </p:txBody>
        </p:sp>
        <p:sp>
          <p:nvSpPr>
            <p:cNvPr id="40" name="Arrow: Bent 39">
              <a:extLst>
                <a:ext uri="{FF2B5EF4-FFF2-40B4-BE49-F238E27FC236}">
                  <a16:creationId xmlns:a16="http://schemas.microsoft.com/office/drawing/2014/main" id="{A15330B3-6A06-5548-094A-3F110C5359C3}"/>
                </a:ext>
              </a:extLst>
            </p:cNvPr>
            <p:cNvSpPr/>
            <p:nvPr/>
          </p:nvSpPr>
          <p:spPr>
            <a:xfrm>
              <a:off x="4207328" y="1210482"/>
              <a:ext cx="808595" cy="1453470"/>
            </a:xfrm>
            <a:prstGeom prst="bentArrow">
              <a:avLst>
                <a:gd name="adj1" fmla="val 19723"/>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Bent 41">
              <a:extLst>
                <a:ext uri="{FF2B5EF4-FFF2-40B4-BE49-F238E27FC236}">
                  <a16:creationId xmlns:a16="http://schemas.microsoft.com/office/drawing/2014/main" id="{88652615-5E6B-AFBD-AB30-AA20F31B8C10}"/>
                </a:ext>
              </a:extLst>
            </p:cNvPr>
            <p:cNvSpPr/>
            <p:nvPr/>
          </p:nvSpPr>
          <p:spPr>
            <a:xfrm flipV="1">
              <a:off x="4207327" y="4401699"/>
              <a:ext cx="892852" cy="2060060"/>
            </a:xfrm>
            <a:prstGeom prst="bentArrow">
              <a:avLst>
                <a:gd name="adj1" fmla="val 18357"/>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Bent 42">
              <a:extLst>
                <a:ext uri="{FF2B5EF4-FFF2-40B4-BE49-F238E27FC236}">
                  <a16:creationId xmlns:a16="http://schemas.microsoft.com/office/drawing/2014/main" id="{C366E8F1-F122-4111-BDA7-C815510A1BC9}"/>
                </a:ext>
              </a:extLst>
            </p:cNvPr>
            <p:cNvSpPr/>
            <p:nvPr/>
          </p:nvSpPr>
          <p:spPr>
            <a:xfrm>
              <a:off x="4559809" y="2788007"/>
              <a:ext cx="537109" cy="703663"/>
            </a:xfrm>
            <a:prstGeom prst="bentArrow">
              <a:avLst>
                <a:gd name="adj1" fmla="val 25398"/>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Bent 44">
              <a:extLst>
                <a:ext uri="{FF2B5EF4-FFF2-40B4-BE49-F238E27FC236}">
                  <a16:creationId xmlns:a16="http://schemas.microsoft.com/office/drawing/2014/main" id="{4435484C-9932-CF5F-FB21-39AEA3CF6032}"/>
                </a:ext>
              </a:extLst>
            </p:cNvPr>
            <p:cNvSpPr/>
            <p:nvPr/>
          </p:nvSpPr>
          <p:spPr>
            <a:xfrm flipV="1">
              <a:off x="4560235" y="3699534"/>
              <a:ext cx="537109" cy="703663"/>
            </a:xfrm>
            <a:prstGeom prst="bentArrow">
              <a:avLst>
                <a:gd name="adj1" fmla="val 25398"/>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9" name="Group 48">
              <a:extLst>
                <a:ext uri="{FF2B5EF4-FFF2-40B4-BE49-F238E27FC236}">
                  <a16:creationId xmlns:a16="http://schemas.microsoft.com/office/drawing/2014/main" id="{715E9AE9-C938-09B2-D0C7-7EA299E2B5FA}"/>
                </a:ext>
              </a:extLst>
            </p:cNvPr>
            <p:cNvGrpSpPr/>
            <p:nvPr/>
          </p:nvGrpSpPr>
          <p:grpSpPr>
            <a:xfrm>
              <a:off x="6874774" y="971018"/>
              <a:ext cx="314471" cy="935200"/>
              <a:chOff x="6980579" y="704050"/>
              <a:chExt cx="314471" cy="935200"/>
            </a:xfrm>
          </p:grpSpPr>
          <p:pic>
            <p:nvPicPr>
              <p:cNvPr id="46" name="Picture 45">
                <a:extLst>
                  <a:ext uri="{FF2B5EF4-FFF2-40B4-BE49-F238E27FC236}">
                    <a16:creationId xmlns:a16="http://schemas.microsoft.com/office/drawing/2014/main" id="{80771796-3056-305F-5F08-F9D9003A7FDD}"/>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47" name="Picture 46" descr="A close up of a logo&#10;&#10;Description automatically generated">
                <a:extLst>
                  <a:ext uri="{FF2B5EF4-FFF2-40B4-BE49-F238E27FC236}">
                    <a16:creationId xmlns:a16="http://schemas.microsoft.com/office/drawing/2014/main" id="{EA6C4249-6A6D-EB04-E978-1C8116E67705}"/>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48" name="Graphic 47">
                <a:extLst>
                  <a:ext uri="{FF2B5EF4-FFF2-40B4-BE49-F238E27FC236}">
                    <a16:creationId xmlns:a16="http://schemas.microsoft.com/office/drawing/2014/main" id="{0131700C-8B52-56D3-0C71-152B22218C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pic>
          <p:nvPicPr>
            <p:cNvPr id="1026" name="Picture 2" descr="Microsoft Graph API | Drupal.org">
              <a:extLst>
                <a:ext uri="{FF2B5EF4-FFF2-40B4-BE49-F238E27FC236}">
                  <a16:creationId xmlns:a16="http://schemas.microsoft.com/office/drawing/2014/main" id="{8A9E0294-FD03-CEEE-DDAD-58037F5E95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1" y="864166"/>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Microsoft Graph API | Drupal.org">
              <a:extLst>
                <a:ext uri="{FF2B5EF4-FFF2-40B4-BE49-F238E27FC236}">
                  <a16:creationId xmlns:a16="http://schemas.microsoft.com/office/drawing/2014/main" id="{A1343AB7-7BA8-E1AC-8A7C-0182EEA5C6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1" y="2348714"/>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Microsoft Graph API | Drupal.org">
              <a:extLst>
                <a:ext uri="{FF2B5EF4-FFF2-40B4-BE49-F238E27FC236}">
                  <a16:creationId xmlns:a16="http://schemas.microsoft.com/office/drawing/2014/main" id="{804CA5A7-CBD0-2C8B-C7DD-A681B5B5ACA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0" y="3676893"/>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Microsoft Graph API | Drupal.org">
              <a:extLst>
                <a:ext uri="{FF2B5EF4-FFF2-40B4-BE49-F238E27FC236}">
                  <a16:creationId xmlns:a16="http://schemas.microsoft.com/office/drawing/2014/main" id="{DB1E313C-C489-9964-F6BD-5BA9BF4A823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0" y="5671031"/>
              <a:ext cx="363517" cy="315238"/>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43DBBC23-AF76-F195-6C31-AF7CC75BDF60}"/>
                </a:ext>
              </a:extLst>
            </p:cNvPr>
            <p:cNvGrpSpPr/>
            <p:nvPr/>
          </p:nvGrpSpPr>
          <p:grpSpPr>
            <a:xfrm>
              <a:off x="6874773" y="2427962"/>
              <a:ext cx="314471" cy="935200"/>
              <a:chOff x="6980579" y="704050"/>
              <a:chExt cx="314471" cy="935200"/>
            </a:xfrm>
          </p:grpSpPr>
          <p:pic>
            <p:nvPicPr>
              <p:cNvPr id="56" name="Picture 55">
                <a:extLst>
                  <a:ext uri="{FF2B5EF4-FFF2-40B4-BE49-F238E27FC236}">
                    <a16:creationId xmlns:a16="http://schemas.microsoft.com/office/drawing/2014/main" id="{C320AFDE-E9A0-1E8E-1AF8-10AB1DE6EB9F}"/>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57" name="Picture 56" descr="A close up of a logo&#10;&#10;Description automatically generated">
                <a:extLst>
                  <a:ext uri="{FF2B5EF4-FFF2-40B4-BE49-F238E27FC236}">
                    <a16:creationId xmlns:a16="http://schemas.microsoft.com/office/drawing/2014/main" id="{4E02689D-7C75-2353-671B-175D96AF7AFC}"/>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58" name="Graphic 57">
                <a:extLst>
                  <a:ext uri="{FF2B5EF4-FFF2-40B4-BE49-F238E27FC236}">
                    <a16:creationId xmlns:a16="http://schemas.microsoft.com/office/drawing/2014/main" id="{5A90086C-556F-753D-6082-1C606A417A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59" name="Group 58">
              <a:extLst>
                <a:ext uri="{FF2B5EF4-FFF2-40B4-BE49-F238E27FC236}">
                  <a16:creationId xmlns:a16="http://schemas.microsoft.com/office/drawing/2014/main" id="{DE481973-F813-F026-D984-EEFB96AD7A4D}"/>
                </a:ext>
              </a:extLst>
            </p:cNvPr>
            <p:cNvGrpSpPr/>
            <p:nvPr/>
          </p:nvGrpSpPr>
          <p:grpSpPr>
            <a:xfrm>
              <a:off x="6874772" y="3748172"/>
              <a:ext cx="314471" cy="935200"/>
              <a:chOff x="6980579" y="704050"/>
              <a:chExt cx="314471" cy="935200"/>
            </a:xfrm>
          </p:grpSpPr>
          <p:pic>
            <p:nvPicPr>
              <p:cNvPr id="60" name="Picture 59">
                <a:extLst>
                  <a:ext uri="{FF2B5EF4-FFF2-40B4-BE49-F238E27FC236}">
                    <a16:creationId xmlns:a16="http://schemas.microsoft.com/office/drawing/2014/main" id="{47789D3F-48EB-5F0D-AFC1-5331DC5C67E3}"/>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61" name="Picture 60" descr="A close up of a logo&#10;&#10;Description automatically generated">
                <a:extLst>
                  <a:ext uri="{FF2B5EF4-FFF2-40B4-BE49-F238E27FC236}">
                    <a16:creationId xmlns:a16="http://schemas.microsoft.com/office/drawing/2014/main" id="{3E5B4C0D-4D2B-14EB-7BDA-54C0F38D7A32}"/>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62" name="Graphic 61">
                <a:extLst>
                  <a:ext uri="{FF2B5EF4-FFF2-40B4-BE49-F238E27FC236}">
                    <a16:creationId xmlns:a16="http://schemas.microsoft.com/office/drawing/2014/main" id="{94AAA377-A04E-85D0-5623-A3960AAC2E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63" name="Group 62">
              <a:extLst>
                <a:ext uri="{FF2B5EF4-FFF2-40B4-BE49-F238E27FC236}">
                  <a16:creationId xmlns:a16="http://schemas.microsoft.com/office/drawing/2014/main" id="{F797485D-C432-030C-28B8-D00D96A49F75}"/>
                </a:ext>
              </a:extLst>
            </p:cNvPr>
            <p:cNvGrpSpPr/>
            <p:nvPr/>
          </p:nvGrpSpPr>
          <p:grpSpPr>
            <a:xfrm>
              <a:off x="6874772" y="5742050"/>
              <a:ext cx="314471" cy="935200"/>
              <a:chOff x="6980579" y="704050"/>
              <a:chExt cx="314471" cy="935200"/>
            </a:xfrm>
          </p:grpSpPr>
          <p:pic>
            <p:nvPicPr>
              <p:cNvPr id="1024" name="Picture 1023">
                <a:extLst>
                  <a:ext uri="{FF2B5EF4-FFF2-40B4-BE49-F238E27FC236}">
                    <a16:creationId xmlns:a16="http://schemas.microsoft.com/office/drawing/2014/main" id="{1331F94A-8F17-191B-C498-D6006207504A}"/>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1025" name="Picture 1024" descr="A close up of a logo&#10;&#10;Description automatically generated">
                <a:extLst>
                  <a:ext uri="{FF2B5EF4-FFF2-40B4-BE49-F238E27FC236}">
                    <a16:creationId xmlns:a16="http://schemas.microsoft.com/office/drawing/2014/main" id="{28CE86D1-3DD6-7D7A-F043-5700E4F899C7}"/>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1027" name="Graphic 1026">
                <a:extLst>
                  <a:ext uri="{FF2B5EF4-FFF2-40B4-BE49-F238E27FC236}">
                    <a16:creationId xmlns:a16="http://schemas.microsoft.com/office/drawing/2014/main" id="{133DAB28-CF62-64D1-E54C-49470921CD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1028" name="Group 1027">
              <a:extLst>
                <a:ext uri="{FF2B5EF4-FFF2-40B4-BE49-F238E27FC236}">
                  <a16:creationId xmlns:a16="http://schemas.microsoft.com/office/drawing/2014/main" id="{63340798-CCA2-9418-F851-DEA5A9720BB3}"/>
                </a:ext>
              </a:extLst>
            </p:cNvPr>
            <p:cNvGrpSpPr/>
            <p:nvPr/>
          </p:nvGrpSpPr>
          <p:grpSpPr>
            <a:xfrm>
              <a:off x="7940916" y="3210980"/>
              <a:ext cx="1708627" cy="977108"/>
              <a:chOff x="2342384" y="2740114"/>
              <a:chExt cx="1708627" cy="977108"/>
            </a:xfrm>
          </p:grpSpPr>
          <p:sp>
            <p:nvSpPr>
              <p:cNvPr id="1029" name="Rectangle: Rounded Corners 1028">
                <a:extLst>
                  <a:ext uri="{FF2B5EF4-FFF2-40B4-BE49-F238E27FC236}">
                    <a16:creationId xmlns:a16="http://schemas.microsoft.com/office/drawing/2014/main" id="{3CE1E4F2-622D-F8B6-1E70-56553EA24493}"/>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CleanUp</a:t>
                </a:r>
                <a:endParaRPr lang="en-US" sz="1400" dirty="0">
                  <a:latin typeface="Roboto" panose="02000000000000000000" pitchFamily="2" charset="0"/>
                  <a:ea typeface="Roboto" panose="02000000000000000000" pitchFamily="2" charset="0"/>
                </a:endParaRPr>
              </a:p>
            </p:txBody>
          </p:sp>
          <p:pic>
            <p:nvPicPr>
              <p:cNvPr id="1030" name="Graphic 1029">
                <a:extLst>
                  <a:ext uri="{FF2B5EF4-FFF2-40B4-BE49-F238E27FC236}">
                    <a16:creationId xmlns:a16="http://schemas.microsoft.com/office/drawing/2014/main" id="{00274245-EA48-AC46-74CC-1902560E78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1031" name="Group 1030">
              <a:extLst>
                <a:ext uri="{FF2B5EF4-FFF2-40B4-BE49-F238E27FC236}">
                  <a16:creationId xmlns:a16="http://schemas.microsoft.com/office/drawing/2014/main" id="{2B780FA3-5DAD-7BE4-4A97-315A314F2C23}"/>
                </a:ext>
              </a:extLst>
            </p:cNvPr>
            <p:cNvGrpSpPr/>
            <p:nvPr/>
          </p:nvGrpSpPr>
          <p:grpSpPr>
            <a:xfrm>
              <a:off x="10234582" y="3203848"/>
              <a:ext cx="1708627" cy="977108"/>
              <a:chOff x="2342384" y="2740114"/>
              <a:chExt cx="1708627" cy="977108"/>
            </a:xfrm>
          </p:grpSpPr>
          <p:sp>
            <p:nvSpPr>
              <p:cNvPr id="1032" name="Rectangle: Rounded Corners 1031">
                <a:extLst>
                  <a:ext uri="{FF2B5EF4-FFF2-40B4-BE49-F238E27FC236}">
                    <a16:creationId xmlns:a16="http://schemas.microsoft.com/office/drawing/2014/main" id="{7380F530-B24E-0F1E-0C80-E84777634CBB}"/>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latin typeface="Roboto" panose="02000000000000000000" pitchFamily="2" charset="0"/>
                    <a:ea typeface="Roboto" panose="02000000000000000000" pitchFamily="2" charset="0"/>
                  </a:rPr>
                  <a:t>Notifications / Analytics</a:t>
                </a:r>
              </a:p>
            </p:txBody>
          </p:sp>
          <p:pic>
            <p:nvPicPr>
              <p:cNvPr id="1033" name="Graphic 1032">
                <a:extLst>
                  <a:ext uri="{FF2B5EF4-FFF2-40B4-BE49-F238E27FC236}">
                    <a16:creationId xmlns:a16="http://schemas.microsoft.com/office/drawing/2014/main" id="{02D4FDE6-3A98-DF83-C1FD-C79FF73AC6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sp>
          <p:nvSpPr>
            <p:cNvPr id="1034" name="Arrow: Right 1033">
              <a:extLst>
                <a:ext uri="{FF2B5EF4-FFF2-40B4-BE49-F238E27FC236}">
                  <a16:creationId xmlns:a16="http://schemas.microsoft.com/office/drawing/2014/main" id="{15F94256-6340-283E-B043-57F59880A5FA}"/>
                </a:ext>
              </a:extLst>
            </p:cNvPr>
            <p:cNvSpPr/>
            <p:nvPr/>
          </p:nvSpPr>
          <p:spPr>
            <a:xfrm>
              <a:off x="7440948" y="3463729"/>
              <a:ext cx="479527" cy="256502"/>
            </a:xfrm>
            <a:prstGeom prst="rightArrow">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Arrow: Right 1034">
              <a:extLst>
                <a:ext uri="{FF2B5EF4-FFF2-40B4-BE49-F238E27FC236}">
                  <a16:creationId xmlns:a16="http://schemas.microsoft.com/office/drawing/2014/main" id="{38B9FAFE-0F63-C6F9-7B39-F7FE2E0A71DE}"/>
                </a:ext>
              </a:extLst>
            </p:cNvPr>
            <p:cNvSpPr/>
            <p:nvPr/>
          </p:nvSpPr>
          <p:spPr>
            <a:xfrm>
              <a:off x="9744921" y="3464991"/>
              <a:ext cx="479527" cy="256502"/>
            </a:xfrm>
            <a:prstGeom prst="rightArrow">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6" name="TextBox 1035">
            <a:extLst>
              <a:ext uri="{FF2B5EF4-FFF2-40B4-BE49-F238E27FC236}">
                <a16:creationId xmlns:a16="http://schemas.microsoft.com/office/drawing/2014/main" id="{A9BF964F-5E29-F0E4-3DCE-9BD4664475D3}"/>
              </a:ext>
            </a:extLst>
          </p:cNvPr>
          <p:cNvSpPr txBox="1"/>
          <p:nvPr/>
        </p:nvSpPr>
        <p:spPr>
          <a:xfrm>
            <a:off x="0" y="0"/>
            <a:ext cx="12192000" cy="646331"/>
          </a:xfrm>
          <a:prstGeom prst="rect">
            <a:avLst/>
          </a:prstGeom>
          <a:noFill/>
        </p:spPr>
        <p:txBody>
          <a:bodyPr wrap="square" rtlCol="0">
            <a:spAutoFit/>
          </a:bodyPr>
          <a:lstStyle/>
          <a:p>
            <a:pPr marL="360000"/>
            <a:r>
              <a:rPr lang="en-US" sz="3600" dirty="0">
                <a:solidFill>
                  <a:schemeClr val="bg1"/>
                </a:solidFill>
                <a:latin typeface="Roboto" panose="02000000000000000000" pitchFamily="2" charset="0"/>
                <a:ea typeface="Roboto" panose="02000000000000000000" pitchFamily="2" charset="0"/>
              </a:rPr>
              <a:t>Durable Functions Real-World Architecture</a:t>
            </a:r>
          </a:p>
        </p:txBody>
      </p:sp>
    </p:spTree>
    <p:extLst>
      <p:ext uri="{BB962C8B-B14F-4D97-AF65-F5344CB8AC3E}">
        <p14:creationId xmlns:p14="http://schemas.microsoft.com/office/powerpoint/2010/main" val="234755643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2207</TotalTime>
  <Words>537</Words>
  <Application>Microsoft Office PowerPoint</Application>
  <PresentationFormat>Widescreen</PresentationFormat>
  <Paragraphs>84</Paragraphs>
  <Slides>30</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Calibri</vt:lpstr>
      <vt:lpstr>Calibri Light</vt:lpstr>
      <vt:lpstr>Helvetica</vt:lpstr>
      <vt:lpstr>Montserrat</vt:lpstr>
      <vt:lpstr>Montserrat Light</vt:lpstr>
      <vt:lpstr>Roboto</vt:lpstr>
      <vt:lpstr>Segoe UI</vt:lpstr>
      <vt:lpstr>Trebuchet MS</vt:lpstr>
      <vt:lpstr>Tema de Office</vt:lpstr>
      <vt:lpstr>Storage Providers for Durable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Luis Manez</cp:lastModifiedBy>
  <cp:revision>66</cp:revision>
  <dcterms:created xsi:type="dcterms:W3CDTF">2018-11-16T16:29:33Z</dcterms:created>
  <dcterms:modified xsi:type="dcterms:W3CDTF">2022-09-10T16:56:56Z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e575051-ae9c-4f9b-beed-77532f7cfdad_Enabled">
    <vt:lpwstr>true</vt:lpwstr>
  </property>
  <property fmtid="{D5CDD505-2E9C-101B-9397-08002B2CF9AE}" pid="3" name="MSIP_Label_3e575051-ae9c-4f9b-beed-77532f7cfdad_SetDate">
    <vt:lpwstr>2022-08-09T06:26:38Z</vt:lpwstr>
  </property>
  <property fmtid="{D5CDD505-2E9C-101B-9397-08002B2CF9AE}" pid="4" name="MSIP_Label_3e575051-ae9c-4f9b-beed-77532f7cfdad_Method">
    <vt:lpwstr>Privileged</vt:lpwstr>
  </property>
  <property fmtid="{D5CDD505-2E9C-101B-9397-08002B2CF9AE}" pid="5" name="MSIP_Label_3e575051-ae9c-4f9b-beed-77532f7cfdad_Name">
    <vt:lpwstr>PERSONAL USE</vt:lpwstr>
  </property>
  <property fmtid="{D5CDD505-2E9C-101B-9397-08002B2CF9AE}" pid="6" name="MSIP_Label_3e575051-ae9c-4f9b-beed-77532f7cfdad_SiteId">
    <vt:lpwstr>ba4bb771-3da5-4ca3-ae29-bcf2d5763624</vt:lpwstr>
  </property>
  <property fmtid="{D5CDD505-2E9C-101B-9397-08002B2CF9AE}" pid="7" name="MSIP_Label_3e575051-ae9c-4f9b-beed-77532f7cfdad_ActionId">
    <vt:lpwstr>70d99cc1-0071-426d-9767-5cabaeb1f1f1</vt:lpwstr>
  </property>
  <property fmtid="{D5CDD505-2E9C-101B-9397-08002B2CF9AE}" pid="8" name="MSIP_Label_3e575051-ae9c-4f9b-beed-77532f7cfdad_ContentBits">
    <vt:lpwstr>0</vt:lpwstr>
  </property>
</Properties>
</file>